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13716000" cx="24384000"/>
  <p:notesSz cx="6858000" cy="9144000"/>
  <p:embeddedFontLst>
    <p:embeddedFont>
      <p:font typeface="Helvetica Neue"/>
      <p:regular r:id="rId39"/>
      <p:bold r:id="rId40"/>
      <p:italic r:id="rId41"/>
      <p:boldItalic r:id="rId42"/>
    </p:embeddedFont>
    <p:embeddedFont>
      <p:font typeface="Helvetica Neue Light"/>
      <p:regular r:id="rId43"/>
      <p:bold r:id="rId44"/>
      <p:italic r:id="rId45"/>
      <p:boldItalic r:id="rId4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HelveticaNeue-bold.fntdata"/><Relationship Id="rId20" Type="http://schemas.openxmlformats.org/officeDocument/2006/relationships/slide" Target="slides/slide16.xml"/><Relationship Id="rId42" Type="http://schemas.openxmlformats.org/officeDocument/2006/relationships/font" Target="fonts/HelveticaNeue-boldItalic.fntdata"/><Relationship Id="rId41" Type="http://schemas.openxmlformats.org/officeDocument/2006/relationships/font" Target="fonts/HelveticaNeue-italic.fntdata"/><Relationship Id="rId22" Type="http://schemas.openxmlformats.org/officeDocument/2006/relationships/slide" Target="slides/slide18.xml"/><Relationship Id="rId44" Type="http://schemas.openxmlformats.org/officeDocument/2006/relationships/font" Target="fonts/HelveticaNeueLight-bold.fntdata"/><Relationship Id="rId21" Type="http://schemas.openxmlformats.org/officeDocument/2006/relationships/slide" Target="slides/slide17.xml"/><Relationship Id="rId43" Type="http://schemas.openxmlformats.org/officeDocument/2006/relationships/font" Target="fonts/HelveticaNeueLight-regular.fntdata"/><Relationship Id="rId24" Type="http://schemas.openxmlformats.org/officeDocument/2006/relationships/slide" Target="slides/slide20.xml"/><Relationship Id="rId46" Type="http://schemas.openxmlformats.org/officeDocument/2006/relationships/font" Target="fonts/HelveticaNeueLight-boldItalic.fntdata"/><Relationship Id="rId23" Type="http://schemas.openxmlformats.org/officeDocument/2006/relationships/slide" Target="slides/slide19.xml"/><Relationship Id="rId45" Type="http://schemas.openxmlformats.org/officeDocument/2006/relationships/font" Target="fonts/HelveticaNeueLight-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HelveticaNeue-regular.fntdata"/><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1700"/>
              <a:t>It’s crucial to document each time you see one of these indicators, or even something else that you suspect might point to abuse, or you hear a story. Documentation allows for the pattern to be noticed and assists authorities in they investigation. Failure to document could easily leave someone in an abuse situation, which no one wants! If you’re unsure of an indicator, talk to your Ministry Lead about it. A child may have an illness that makes them bruise easily or appear malnourished, or they may have recently lost a grandparent. Do this with respect for all involved, avoiding gossip or spreading rumours. If at any point you are sure that abuse is happening, do not hesitate or delay reporting it to authorities.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2" name="Google Shape;132;p2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8" name="Google Shape;138;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5" name="Google Shape;145;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1" name="Google Shape;151;p2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7" name="Google Shape;157;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4928f0ff95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3" name="Google Shape;163;g14928f0ff95_0_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 name="Google Shape;6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5" name="Google Shape;175;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1" name="Google Shape;181;p3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7" name="Google Shape;187;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3" name="Google Shape;193;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9" name="Google Shape;199;p3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5" name="Google Shape;205;p3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If your church changes diapers in the nursery, post the rules &amp; procedures clearly &amp; include them in training. If not, simply train them to text the parents or bring the child to them if they need to be changed or are fussy.</a:t>
            </a:r>
            <a:endParaRPr/>
          </a:p>
          <a:p>
            <a:pPr indent="0" lvl="0" marL="0" rtl="0" algn="l">
              <a:lnSpc>
                <a:spcPct val="117999"/>
              </a:lnSpc>
              <a:spcBef>
                <a:spcPts val="0"/>
              </a:spcBef>
              <a:spcAft>
                <a:spcPts val="0"/>
              </a:spcAft>
              <a:buNone/>
            </a:pPr>
            <a:r>
              <a:t/>
            </a:r>
            <a:endParaRPr sz="2200">
              <a:latin typeface="Helvetica Neue"/>
              <a:ea typeface="Helvetica Neue"/>
              <a:cs typeface="Helvetica Neue"/>
              <a:sym typeface="Helvetica Neue"/>
            </a:endParaRPr>
          </a:p>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Sign-in for young children is optional! Not policy required, but encouraged. Attendance is required.</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1" name="Google Shape;211;p3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900"/>
              <a:t>Ideally, keep an electronic copy as well as a hard copy of each of these. Electronic can look like a filing system in your email account, Evernote, Google drive, or an external hard drive. The best way to do hard copies is to spend one day a week or one day per month (whatever works for you) printing off hard copies and filing them. </a:t>
            </a:r>
            <a:endParaRPr/>
          </a:p>
          <a:p>
            <a:pPr indent="0" lvl="0" marL="0" rtl="0" algn="l">
              <a:lnSpc>
                <a:spcPct val="117999"/>
              </a:lnSpc>
              <a:spcBef>
                <a:spcPts val="0"/>
              </a:spcBef>
              <a:spcAft>
                <a:spcPts val="0"/>
              </a:spcAft>
              <a:buNone/>
            </a:pPr>
            <a:r>
              <a:t/>
            </a:r>
            <a:endParaRPr sz="1900"/>
          </a:p>
          <a:p>
            <a:pPr indent="0" lvl="0" marL="0" rtl="0" algn="l">
              <a:lnSpc>
                <a:spcPct val="117999"/>
              </a:lnSpc>
              <a:spcBef>
                <a:spcPts val="0"/>
              </a:spcBef>
              <a:spcAft>
                <a:spcPts val="0"/>
              </a:spcAft>
              <a:buNone/>
            </a:pPr>
            <a:r>
              <a:rPr lang="en-US" sz="1900"/>
              <a:t>Once your church runs out of room to store things (estimated 10 - 20 years), you can store them with at the conference office.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3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3" name="Google Shape;223;p4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t/>
            </a:r>
            <a:endParaRPr sz="190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4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 name="Google Shape;7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4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4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4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4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4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 name="Google Shape;8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9" name="Google Shape;89;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the most common type of abuse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6" name="Google Shape;96;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MBCM staff team developed this definition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 name="Google Shape;108;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31222" y="1985533"/>
            <a:ext cx="22721700" cy="54735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13900"/>
              <a:buNone/>
              <a:defRPr sz="13900"/>
            </a:lvl1pPr>
            <a:lvl2pPr lvl="1" algn="ctr">
              <a:spcBef>
                <a:spcPts val="0"/>
              </a:spcBef>
              <a:spcAft>
                <a:spcPts val="0"/>
              </a:spcAft>
              <a:buSzPts val="13900"/>
              <a:buNone/>
              <a:defRPr sz="13900"/>
            </a:lvl2pPr>
            <a:lvl3pPr lvl="2" algn="ctr">
              <a:spcBef>
                <a:spcPts val="0"/>
              </a:spcBef>
              <a:spcAft>
                <a:spcPts val="0"/>
              </a:spcAft>
              <a:buSzPts val="13900"/>
              <a:buNone/>
              <a:defRPr sz="13900"/>
            </a:lvl3pPr>
            <a:lvl4pPr lvl="3" algn="ctr">
              <a:spcBef>
                <a:spcPts val="0"/>
              </a:spcBef>
              <a:spcAft>
                <a:spcPts val="0"/>
              </a:spcAft>
              <a:buSzPts val="13900"/>
              <a:buNone/>
              <a:defRPr sz="13900"/>
            </a:lvl4pPr>
            <a:lvl5pPr lvl="4" algn="ctr">
              <a:spcBef>
                <a:spcPts val="0"/>
              </a:spcBef>
              <a:spcAft>
                <a:spcPts val="0"/>
              </a:spcAft>
              <a:buSzPts val="13900"/>
              <a:buNone/>
              <a:defRPr sz="13900"/>
            </a:lvl5pPr>
            <a:lvl6pPr lvl="5" algn="ctr">
              <a:spcBef>
                <a:spcPts val="0"/>
              </a:spcBef>
              <a:spcAft>
                <a:spcPts val="0"/>
              </a:spcAft>
              <a:buSzPts val="13900"/>
              <a:buNone/>
              <a:defRPr sz="13900"/>
            </a:lvl6pPr>
            <a:lvl7pPr lvl="6" algn="ctr">
              <a:spcBef>
                <a:spcPts val="0"/>
              </a:spcBef>
              <a:spcAft>
                <a:spcPts val="0"/>
              </a:spcAft>
              <a:buSzPts val="13900"/>
              <a:buNone/>
              <a:defRPr sz="13900"/>
            </a:lvl7pPr>
            <a:lvl8pPr lvl="7" algn="ctr">
              <a:spcBef>
                <a:spcPts val="0"/>
              </a:spcBef>
              <a:spcAft>
                <a:spcPts val="0"/>
              </a:spcAft>
              <a:buSzPts val="13900"/>
              <a:buNone/>
              <a:defRPr sz="13900"/>
            </a:lvl8pPr>
            <a:lvl9pPr lvl="8" algn="ctr">
              <a:spcBef>
                <a:spcPts val="0"/>
              </a:spcBef>
              <a:spcAft>
                <a:spcPts val="0"/>
              </a:spcAft>
              <a:buSzPts val="13900"/>
              <a:buNone/>
              <a:defRPr sz="13900"/>
            </a:lvl9pPr>
          </a:lstStyle>
          <a:p/>
        </p:txBody>
      </p:sp>
      <p:sp>
        <p:nvSpPr>
          <p:cNvPr id="11" name="Google Shape;11;p2"/>
          <p:cNvSpPr txBox="1"/>
          <p:nvPr>
            <p:ph idx="1" type="subTitle"/>
          </p:nvPr>
        </p:nvSpPr>
        <p:spPr>
          <a:xfrm>
            <a:off x="831200" y="7557667"/>
            <a:ext cx="22721700" cy="2113500"/>
          </a:xfrm>
          <a:prstGeom prst="rect">
            <a:avLst/>
          </a:prstGeom>
        </p:spPr>
        <p:txBody>
          <a:bodyPr anchorCtr="0" anchor="t" bIns="243800" lIns="243800" spcFirstLastPara="1" rIns="243800" wrap="square" tIns="243800">
            <a:normAutofit/>
          </a:bodyPr>
          <a:lstStyle>
            <a:lvl1pPr lvl="0" algn="ctr">
              <a:lnSpc>
                <a:spcPct val="100000"/>
              </a:lnSpc>
              <a:spcBef>
                <a:spcPts val="0"/>
              </a:spcBef>
              <a:spcAft>
                <a:spcPts val="0"/>
              </a:spcAft>
              <a:buSzPts val="7500"/>
              <a:buNone/>
              <a:defRPr sz="7500"/>
            </a:lvl1pPr>
            <a:lvl2pPr lvl="1" algn="ctr">
              <a:lnSpc>
                <a:spcPct val="100000"/>
              </a:lnSpc>
              <a:spcBef>
                <a:spcPts val="0"/>
              </a:spcBef>
              <a:spcAft>
                <a:spcPts val="0"/>
              </a:spcAft>
              <a:buSzPts val="7500"/>
              <a:buNone/>
              <a:defRPr sz="7500"/>
            </a:lvl2pPr>
            <a:lvl3pPr lvl="2" algn="ctr">
              <a:lnSpc>
                <a:spcPct val="100000"/>
              </a:lnSpc>
              <a:spcBef>
                <a:spcPts val="0"/>
              </a:spcBef>
              <a:spcAft>
                <a:spcPts val="0"/>
              </a:spcAft>
              <a:buSzPts val="7500"/>
              <a:buNone/>
              <a:defRPr sz="7500"/>
            </a:lvl3pPr>
            <a:lvl4pPr lvl="3" algn="ctr">
              <a:lnSpc>
                <a:spcPct val="100000"/>
              </a:lnSpc>
              <a:spcBef>
                <a:spcPts val="0"/>
              </a:spcBef>
              <a:spcAft>
                <a:spcPts val="0"/>
              </a:spcAft>
              <a:buSzPts val="7500"/>
              <a:buNone/>
              <a:defRPr sz="7500"/>
            </a:lvl4pPr>
            <a:lvl5pPr lvl="4" algn="ctr">
              <a:lnSpc>
                <a:spcPct val="100000"/>
              </a:lnSpc>
              <a:spcBef>
                <a:spcPts val="0"/>
              </a:spcBef>
              <a:spcAft>
                <a:spcPts val="0"/>
              </a:spcAft>
              <a:buSzPts val="7500"/>
              <a:buNone/>
              <a:defRPr sz="7500"/>
            </a:lvl5pPr>
            <a:lvl6pPr lvl="5" algn="ctr">
              <a:lnSpc>
                <a:spcPct val="100000"/>
              </a:lnSpc>
              <a:spcBef>
                <a:spcPts val="0"/>
              </a:spcBef>
              <a:spcAft>
                <a:spcPts val="0"/>
              </a:spcAft>
              <a:buSzPts val="7500"/>
              <a:buNone/>
              <a:defRPr sz="7500"/>
            </a:lvl6pPr>
            <a:lvl7pPr lvl="6" algn="ctr">
              <a:lnSpc>
                <a:spcPct val="100000"/>
              </a:lnSpc>
              <a:spcBef>
                <a:spcPts val="0"/>
              </a:spcBef>
              <a:spcAft>
                <a:spcPts val="0"/>
              </a:spcAft>
              <a:buSzPts val="7500"/>
              <a:buNone/>
              <a:defRPr sz="7500"/>
            </a:lvl7pPr>
            <a:lvl8pPr lvl="7" algn="ctr">
              <a:lnSpc>
                <a:spcPct val="100000"/>
              </a:lnSpc>
              <a:spcBef>
                <a:spcPts val="0"/>
              </a:spcBef>
              <a:spcAft>
                <a:spcPts val="0"/>
              </a:spcAft>
              <a:buSzPts val="7500"/>
              <a:buNone/>
              <a:defRPr sz="7500"/>
            </a:lvl8pPr>
            <a:lvl9pPr lvl="8" algn="ctr">
              <a:lnSpc>
                <a:spcPct val="100000"/>
              </a:lnSpc>
              <a:spcBef>
                <a:spcPts val="0"/>
              </a:spcBef>
              <a:spcAft>
                <a:spcPts val="0"/>
              </a:spcAft>
              <a:buSzPts val="7500"/>
              <a:buNone/>
              <a:defRPr sz="7500"/>
            </a:lvl9pPr>
          </a:lstStyle>
          <a:p/>
        </p:txBody>
      </p:sp>
      <p:sp>
        <p:nvSpPr>
          <p:cNvPr id="12" name="Google Shape;12;p2"/>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831200" y="2949667"/>
            <a:ext cx="22721700" cy="52359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32000"/>
              <a:buNone/>
              <a:defRPr sz="32000"/>
            </a:lvl1pPr>
            <a:lvl2pPr lvl="1" algn="ctr">
              <a:spcBef>
                <a:spcPts val="0"/>
              </a:spcBef>
              <a:spcAft>
                <a:spcPts val="0"/>
              </a:spcAft>
              <a:buSzPts val="32000"/>
              <a:buNone/>
              <a:defRPr sz="32000"/>
            </a:lvl2pPr>
            <a:lvl3pPr lvl="2" algn="ctr">
              <a:spcBef>
                <a:spcPts val="0"/>
              </a:spcBef>
              <a:spcAft>
                <a:spcPts val="0"/>
              </a:spcAft>
              <a:buSzPts val="32000"/>
              <a:buNone/>
              <a:defRPr sz="32000"/>
            </a:lvl3pPr>
            <a:lvl4pPr lvl="3" algn="ctr">
              <a:spcBef>
                <a:spcPts val="0"/>
              </a:spcBef>
              <a:spcAft>
                <a:spcPts val="0"/>
              </a:spcAft>
              <a:buSzPts val="32000"/>
              <a:buNone/>
              <a:defRPr sz="32000"/>
            </a:lvl4pPr>
            <a:lvl5pPr lvl="4" algn="ctr">
              <a:spcBef>
                <a:spcPts val="0"/>
              </a:spcBef>
              <a:spcAft>
                <a:spcPts val="0"/>
              </a:spcAft>
              <a:buSzPts val="32000"/>
              <a:buNone/>
              <a:defRPr sz="32000"/>
            </a:lvl5pPr>
            <a:lvl6pPr lvl="5" algn="ctr">
              <a:spcBef>
                <a:spcPts val="0"/>
              </a:spcBef>
              <a:spcAft>
                <a:spcPts val="0"/>
              </a:spcAft>
              <a:buSzPts val="32000"/>
              <a:buNone/>
              <a:defRPr sz="32000"/>
            </a:lvl6pPr>
            <a:lvl7pPr lvl="6" algn="ctr">
              <a:spcBef>
                <a:spcPts val="0"/>
              </a:spcBef>
              <a:spcAft>
                <a:spcPts val="0"/>
              </a:spcAft>
              <a:buSzPts val="32000"/>
              <a:buNone/>
              <a:defRPr sz="32000"/>
            </a:lvl7pPr>
            <a:lvl8pPr lvl="7" algn="ctr">
              <a:spcBef>
                <a:spcPts val="0"/>
              </a:spcBef>
              <a:spcAft>
                <a:spcPts val="0"/>
              </a:spcAft>
              <a:buSzPts val="32000"/>
              <a:buNone/>
              <a:defRPr sz="32000"/>
            </a:lvl8pPr>
            <a:lvl9pPr lvl="8" algn="ctr">
              <a:spcBef>
                <a:spcPts val="0"/>
              </a:spcBef>
              <a:spcAft>
                <a:spcPts val="0"/>
              </a:spcAft>
              <a:buSzPts val="32000"/>
              <a:buNone/>
              <a:defRPr sz="32000"/>
            </a:lvl9pPr>
          </a:lstStyle>
          <a:p>
            <a:r>
              <a:t>xx%</a:t>
            </a:r>
          </a:p>
        </p:txBody>
      </p:sp>
      <p:sp>
        <p:nvSpPr>
          <p:cNvPr id="46" name="Google Shape;46;p11"/>
          <p:cNvSpPr txBox="1"/>
          <p:nvPr>
            <p:ph idx="1" type="body"/>
          </p:nvPr>
        </p:nvSpPr>
        <p:spPr>
          <a:xfrm>
            <a:off x="831200" y="8405933"/>
            <a:ext cx="22721700" cy="3468900"/>
          </a:xfrm>
          <a:prstGeom prst="rect">
            <a:avLst/>
          </a:prstGeom>
        </p:spPr>
        <p:txBody>
          <a:bodyPr anchorCtr="0" anchor="t" bIns="243800" lIns="243800" spcFirstLastPara="1" rIns="243800" wrap="square" tIns="243800">
            <a:normAutofit/>
          </a:bodyPr>
          <a:lstStyle>
            <a:lvl1pPr indent="-533400" lvl="0" marL="457200" algn="ctr">
              <a:spcBef>
                <a:spcPts val="0"/>
              </a:spcBef>
              <a:spcAft>
                <a:spcPts val="0"/>
              </a:spcAft>
              <a:buSzPts val="4800"/>
              <a:buChar char="●"/>
              <a:defRPr/>
            </a:lvl1pPr>
            <a:lvl2pPr indent="-463550" lvl="1" marL="914400" algn="ctr">
              <a:spcBef>
                <a:spcPts val="0"/>
              </a:spcBef>
              <a:spcAft>
                <a:spcPts val="0"/>
              </a:spcAft>
              <a:buSzPts val="3700"/>
              <a:buChar char="○"/>
              <a:defRPr/>
            </a:lvl2pPr>
            <a:lvl3pPr indent="-463550" lvl="2" marL="1371600" algn="ctr">
              <a:spcBef>
                <a:spcPts val="0"/>
              </a:spcBef>
              <a:spcAft>
                <a:spcPts val="0"/>
              </a:spcAft>
              <a:buSzPts val="3700"/>
              <a:buChar char="■"/>
              <a:defRPr/>
            </a:lvl3pPr>
            <a:lvl4pPr indent="-463550" lvl="3" marL="1828800" algn="ctr">
              <a:spcBef>
                <a:spcPts val="0"/>
              </a:spcBef>
              <a:spcAft>
                <a:spcPts val="0"/>
              </a:spcAft>
              <a:buSzPts val="3700"/>
              <a:buChar char="●"/>
              <a:defRPr/>
            </a:lvl4pPr>
            <a:lvl5pPr indent="-463550" lvl="4" marL="2286000" algn="ctr">
              <a:spcBef>
                <a:spcPts val="0"/>
              </a:spcBef>
              <a:spcAft>
                <a:spcPts val="0"/>
              </a:spcAft>
              <a:buSzPts val="3700"/>
              <a:buChar char="○"/>
              <a:defRPr/>
            </a:lvl5pPr>
            <a:lvl6pPr indent="-463550" lvl="5" marL="2743200" algn="ctr">
              <a:spcBef>
                <a:spcPts val="0"/>
              </a:spcBef>
              <a:spcAft>
                <a:spcPts val="0"/>
              </a:spcAft>
              <a:buSzPts val="3700"/>
              <a:buChar char="■"/>
              <a:defRPr/>
            </a:lvl6pPr>
            <a:lvl7pPr indent="-463550" lvl="6" marL="3200400" algn="ctr">
              <a:spcBef>
                <a:spcPts val="0"/>
              </a:spcBef>
              <a:spcAft>
                <a:spcPts val="0"/>
              </a:spcAft>
              <a:buSzPts val="3700"/>
              <a:buChar char="●"/>
              <a:defRPr/>
            </a:lvl7pPr>
            <a:lvl8pPr indent="-463550" lvl="7" marL="3657600" algn="ctr">
              <a:spcBef>
                <a:spcPts val="0"/>
              </a:spcBef>
              <a:spcAft>
                <a:spcPts val="0"/>
              </a:spcAft>
              <a:buSzPts val="3700"/>
              <a:buChar char="○"/>
              <a:defRPr/>
            </a:lvl8pPr>
            <a:lvl9pPr indent="-463550" lvl="8" marL="4114800" algn="ctr">
              <a:spcBef>
                <a:spcPts val="0"/>
              </a:spcBef>
              <a:spcAft>
                <a:spcPts val="0"/>
              </a:spcAft>
              <a:buSzPts val="3700"/>
              <a:buChar char="■"/>
              <a:defRPr/>
            </a:lvl9pPr>
          </a:lstStyle>
          <a:p/>
        </p:txBody>
      </p:sp>
      <p:sp>
        <p:nvSpPr>
          <p:cNvPr id="47" name="Google Shape;47;p11"/>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showMasterSp="0">
  <p:cSld name="TITLE_1">
    <p:spTree>
      <p:nvGrpSpPr>
        <p:cNvPr id="50" name="Shape 50"/>
        <p:cNvGrpSpPr/>
        <p:nvPr/>
      </p:nvGrpSpPr>
      <p:grpSpPr>
        <a:xfrm>
          <a:off x="0" y="0"/>
          <a:ext cx="0" cy="0"/>
          <a:chOff x="0" y="0"/>
          <a:chExt cx="0" cy="0"/>
        </a:xfrm>
      </p:grpSpPr>
      <p:sp>
        <p:nvSpPr>
          <p:cNvPr id="51" name="Google Shape;51;p13"/>
          <p:cNvSpPr/>
          <p:nvPr/>
        </p:nvSpPr>
        <p:spPr>
          <a:xfrm>
            <a:off x="-18842" y="4726"/>
            <a:ext cx="24421800" cy="1676700"/>
          </a:xfrm>
          <a:prstGeom prst="rect">
            <a:avLst/>
          </a:prstGeom>
          <a:solidFill>
            <a:srgbClr val="FDCB5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FFFFFF"/>
              </a:buClr>
              <a:buSzPts val="3200"/>
              <a:buFont typeface="Helvetica Neue"/>
              <a:buNone/>
            </a:pPr>
            <a:r>
              <a:t/>
            </a:r>
            <a:endParaRPr b="0" i="0" sz="3200" u="none" cap="none" strike="noStrike">
              <a:solidFill>
                <a:srgbClr val="FFFFFF"/>
              </a:solidFill>
              <a:latin typeface="Helvetica Neue"/>
              <a:ea typeface="Helvetica Neue"/>
              <a:cs typeface="Helvetica Neue"/>
              <a:sym typeface="Helvetica Neue"/>
            </a:endParaRPr>
          </a:p>
        </p:txBody>
      </p:sp>
      <p:pic>
        <p:nvPicPr>
          <p:cNvPr descr="mbcm_logo_reverse.png" id="52" name="Google Shape;52;p13"/>
          <p:cNvPicPr preferRelativeResize="0"/>
          <p:nvPr/>
        </p:nvPicPr>
        <p:blipFill rotWithShape="1">
          <a:blip r:embed="rId2">
            <a:alphaModFix/>
          </a:blip>
          <a:srcRect b="0" l="0" r="0" t="0"/>
          <a:stretch/>
        </p:blipFill>
        <p:spPr>
          <a:xfrm>
            <a:off x="19387191" y="-1329703"/>
            <a:ext cx="5623727" cy="4345607"/>
          </a:xfrm>
          <a:prstGeom prst="rect">
            <a:avLst/>
          </a:prstGeom>
          <a:noFill/>
          <a:ln>
            <a:noFill/>
          </a:ln>
        </p:spPr>
      </p:pic>
      <p:sp>
        <p:nvSpPr>
          <p:cNvPr id="53" name="Google Shape;53;p13"/>
          <p:cNvSpPr txBox="1"/>
          <p:nvPr>
            <p:ph idx="12" type="sldNum"/>
          </p:nvPr>
        </p:nvSpPr>
        <p:spPr>
          <a:xfrm>
            <a:off x="11959031" y="13081000"/>
            <a:ext cx="453300" cy="461100"/>
          </a:xfrm>
          <a:prstGeom prst="rect">
            <a:avLst/>
          </a:prstGeom>
          <a:noFill/>
          <a:ln>
            <a:noFill/>
          </a:ln>
        </p:spPr>
        <p:txBody>
          <a:bodyPr anchorCtr="0" anchor="t" bIns="50800" lIns="50800" spcFirstLastPara="1" rIns="50800" wrap="square" tIns="50800">
            <a:normAutofit lnSpcReduction="20000"/>
          </a:bodyPr>
          <a:lstStyle>
            <a:lvl1pPr indent="0" lvl="0"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1pPr>
            <a:lvl2pPr indent="0" lvl="1"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2pPr>
            <a:lvl3pPr indent="0" lvl="2"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3pPr>
            <a:lvl4pPr indent="0" lvl="3"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4pPr>
            <a:lvl5pPr indent="0" lvl="4"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5pPr>
            <a:lvl6pPr indent="0" lvl="5"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6pPr>
            <a:lvl7pPr indent="0" lvl="6"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7pPr>
            <a:lvl8pPr indent="0" lvl="7"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8pPr>
            <a:lvl9pPr indent="0" lvl="8"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sz="2700">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831200" y="5735600"/>
            <a:ext cx="22721700" cy="2244900"/>
          </a:xfrm>
          <a:prstGeom prst="rect">
            <a:avLst/>
          </a:prstGeom>
        </p:spPr>
        <p:txBody>
          <a:bodyPr anchorCtr="0" anchor="ctr" bIns="243800" lIns="243800" spcFirstLastPara="1" rIns="243800" wrap="square" tIns="243800">
            <a:norm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p:txBody>
      </p:sp>
      <p:sp>
        <p:nvSpPr>
          <p:cNvPr id="15" name="Google Shape;15;p3"/>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18" name="Google Shape;18;p4"/>
          <p:cNvSpPr txBox="1"/>
          <p:nvPr>
            <p:ph idx="1" type="body"/>
          </p:nvPr>
        </p:nvSpPr>
        <p:spPr>
          <a:xfrm>
            <a:off x="831200" y="3073267"/>
            <a:ext cx="22721700" cy="9110400"/>
          </a:xfrm>
          <a:prstGeom prst="rect">
            <a:avLst/>
          </a:prstGeom>
        </p:spPr>
        <p:txBody>
          <a:bodyPr anchorCtr="0" anchor="t" bIns="243800" lIns="243800" spcFirstLastPara="1" rIns="243800" wrap="square" tIns="243800">
            <a:normAutofit/>
          </a:bodyPr>
          <a:lstStyle>
            <a:lvl1pPr indent="-533400" lvl="0" marL="457200">
              <a:spcBef>
                <a:spcPts val="0"/>
              </a:spcBef>
              <a:spcAft>
                <a:spcPts val="0"/>
              </a:spcAft>
              <a:buSzPts val="4800"/>
              <a:buChar char="●"/>
              <a:defRPr/>
            </a:lvl1pPr>
            <a:lvl2pPr indent="-463550" lvl="1" marL="914400">
              <a:spcBef>
                <a:spcPts val="0"/>
              </a:spcBef>
              <a:spcAft>
                <a:spcPts val="0"/>
              </a:spcAft>
              <a:buSzPts val="3700"/>
              <a:buChar char="○"/>
              <a:defRPr/>
            </a:lvl2pPr>
            <a:lvl3pPr indent="-463550" lvl="2" marL="1371600">
              <a:spcBef>
                <a:spcPts val="0"/>
              </a:spcBef>
              <a:spcAft>
                <a:spcPts val="0"/>
              </a:spcAft>
              <a:buSzPts val="3700"/>
              <a:buChar char="■"/>
              <a:defRPr/>
            </a:lvl3pPr>
            <a:lvl4pPr indent="-463550" lvl="3" marL="1828800">
              <a:spcBef>
                <a:spcPts val="0"/>
              </a:spcBef>
              <a:spcAft>
                <a:spcPts val="0"/>
              </a:spcAft>
              <a:buSzPts val="3700"/>
              <a:buChar char="●"/>
              <a:defRPr/>
            </a:lvl4pPr>
            <a:lvl5pPr indent="-463550" lvl="4" marL="2286000">
              <a:spcBef>
                <a:spcPts val="0"/>
              </a:spcBef>
              <a:spcAft>
                <a:spcPts val="0"/>
              </a:spcAft>
              <a:buSzPts val="3700"/>
              <a:buChar char="○"/>
              <a:defRPr/>
            </a:lvl5pPr>
            <a:lvl6pPr indent="-463550" lvl="5" marL="2743200">
              <a:spcBef>
                <a:spcPts val="0"/>
              </a:spcBef>
              <a:spcAft>
                <a:spcPts val="0"/>
              </a:spcAft>
              <a:buSzPts val="3700"/>
              <a:buChar char="■"/>
              <a:defRPr/>
            </a:lvl6pPr>
            <a:lvl7pPr indent="-463550" lvl="6" marL="3200400">
              <a:spcBef>
                <a:spcPts val="0"/>
              </a:spcBef>
              <a:spcAft>
                <a:spcPts val="0"/>
              </a:spcAft>
              <a:buSzPts val="3700"/>
              <a:buChar char="●"/>
              <a:defRPr/>
            </a:lvl7pPr>
            <a:lvl8pPr indent="-463550" lvl="7" marL="3657600">
              <a:spcBef>
                <a:spcPts val="0"/>
              </a:spcBef>
              <a:spcAft>
                <a:spcPts val="0"/>
              </a:spcAft>
              <a:buSzPts val="3700"/>
              <a:buChar char="○"/>
              <a:defRPr/>
            </a:lvl8pPr>
            <a:lvl9pPr indent="-463550" lvl="8" marL="4114800">
              <a:spcBef>
                <a:spcPts val="0"/>
              </a:spcBef>
              <a:spcAft>
                <a:spcPts val="0"/>
              </a:spcAft>
              <a:buSzPts val="3700"/>
              <a:buChar char="■"/>
              <a:defRPr/>
            </a:lvl9pPr>
          </a:lstStyle>
          <a:p/>
        </p:txBody>
      </p:sp>
      <p:sp>
        <p:nvSpPr>
          <p:cNvPr id="19" name="Google Shape;19;p4"/>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2" name="Google Shape;22;p5"/>
          <p:cNvSpPr txBox="1"/>
          <p:nvPr>
            <p:ph idx="1" type="body"/>
          </p:nvPr>
        </p:nvSpPr>
        <p:spPr>
          <a:xfrm>
            <a:off x="831200" y="3073267"/>
            <a:ext cx="10666500" cy="9110400"/>
          </a:xfrm>
          <a:prstGeom prst="rect">
            <a:avLst/>
          </a:prstGeom>
        </p:spPr>
        <p:txBody>
          <a:bodyPr anchorCtr="0" anchor="t" bIns="243800" lIns="243800" spcFirstLastPara="1" rIns="243800" wrap="square" tIns="243800">
            <a:normAutofit/>
          </a:bodyPr>
          <a:lstStyle>
            <a:lvl1pPr indent="-463550" lvl="0" marL="457200">
              <a:spcBef>
                <a:spcPts val="0"/>
              </a:spcBef>
              <a:spcAft>
                <a:spcPts val="0"/>
              </a:spcAft>
              <a:buSzPts val="3700"/>
              <a:buChar char="●"/>
              <a:defRPr sz="37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23" name="Google Shape;23;p5"/>
          <p:cNvSpPr txBox="1"/>
          <p:nvPr>
            <p:ph idx="2" type="body"/>
          </p:nvPr>
        </p:nvSpPr>
        <p:spPr>
          <a:xfrm>
            <a:off x="12886400" y="3073267"/>
            <a:ext cx="10666500" cy="9110400"/>
          </a:xfrm>
          <a:prstGeom prst="rect">
            <a:avLst/>
          </a:prstGeom>
        </p:spPr>
        <p:txBody>
          <a:bodyPr anchorCtr="0" anchor="t" bIns="243800" lIns="243800" spcFirstLastPara="1" rIns="243800" wrap="square" tIns="243800">
            <a:normAutofit/>
          </a:bodyPr>
          <a:lstStyle>
            <a:lvl1pPr indent="-463550" lvl="0" marL="457200">
              <a:spcBef>
                <a:spcPts val="0"/>
              </a:spcBef>
              <a:spcAft>
                <a:spcPts val="0"/>
              </a:spcAft>
              <a:buSzPts val="3700"/>
              <a:buChar char="●"/>
              <a:defRPr sz="37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24" name="Google Shape;24;p5"/>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7" name="Google Shape;27;p6"/>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831200" y="1481600"/>
            <a:ext cx="7488000" cy="2015100"/>
          </a:xfrm>
          <a:prstGeom prst="rect">
            <a:avLst/>
          </a:prstGeom>
        </p:spPr>
        <p:txBody>
          <a:bodyPr anchorCtr="0" anchor="b" bIns="243800" lIns="243800" spcFirstLastPara="1" rIns="243800" wrap="square" tIns="2438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0" name="Google Shape;30;p7"/>
          <p:cNvSpPr txBox="1"/>
          <p:nvPr>
            <p:ph idx="1" type="body"/>
          </p:nvPr>
        </p:nvSpPr>
        <p:spPr>
          <a:xfrm>
            <a:off x="831200" y="3705600"/>
            <a:ext cx="7488000" cy="8478300"/>
          </a:xfrm>
          <a:prstGeom prst="rect">
            <a:avLst/>
          </a:prstGeom>
        </p:spPr>
        <p:txBody>
          <a:bodyPr anchorCtr="0" anchor="t" bIns="243800" lIns="243800" spcFirstLastPara="1" rIns="243800" wrap="square" tIns="243800">
            <a:normAutofit/>
          </a:bodyPr>
          <a:lstStyle>
            <a:lvl1pPr indent="-431800" lvl="0" marL="457200">
              <a:spcBef>
                <a:spcPts val="0"/>
              </a:spcBef>
              <a:spcAft>
                <a:spcPts val="0"/>
              </a:spcAft>
              <a:buSzPts val="3200"/>
              <a:buChar char="●"/>
              <a:defRPr sz="32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31" name="Google Shape;31;p7"/>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307333" y="1200400"/>
            <a:ext cx="16980900" cy="10908900"/>
          </a:xfrm>
          <a:prstGeom prst="rect">
            <a:avLst/>
          </a:prstGeom>
        </p:spPr>
        <p:txBody>
          <a:bodyPr anchorCtr="0" anchor="ctr" bIns="243800" lIns="243800" spcFirstLastPara="1" rIns="243800" wrap="square" tIns="243800">
            <a:norm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p:txBody>
      </p:sp>
      <p:sp>
        <p:nvSpPr>
          <p:cNvPr id="34" name="Google Shape;34;p8"/>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2192000" y="-333"/>
            <a:ext cx="12192000" cy="13716000"/>
          </a:xfrm>
          <a:prstGeom prst="rect">
            <a:avLst/>
          </a:prstGeom>
          <a:solidFill>
            <a:schemeClr val="lt2"/>
          </a:solidFill>
          <a:ln>
            <a:noFill/>
          </a:ln>
        </p:spPr>
        <p:txBody>
          <a:bodyPr anchorCtr="0" anchor="ctr" bIns="243800" lIns="243800" spcFirstLastPara="1" rIns="243800" wrap="square" tIns="2438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708000" y="3288467"/>
            <a:ext cx="10787100" cy="39528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11200"/>
              <a:buNone/>
              <a:defRPr sz="11200"/>
            </a:lvl1pPr>
            <a:lvl2pPr lvl="1" algn="ctr">
              <a:spcBef>
                <a:spcPts val="0"/>
              </a:spcBef>
              <a:spcAft>
                <a:spcPts val="0"/>
              </a:spcAft>
              <a:buSzPts val="11200"/>
              <a:buNone/>
              <a:defRPr sz="11200"/>
            </a:lvl2pPr>
            <a:lvl3pPr lvl="2" algn="ctr">
              <a:spcBef>
                <a:spcPts val="0"/>
              </a:spcBef>
              <a:spcAft>
                <a:spcPts val="0"/>
              </a:spcAft>
              <a:buSzPts val="11200"/>
              <a:buNone/>
              <a:defRPr sz="11200"/>
            </a:lvl3pPr>
            <a:lvl4pPr lvl="3" algn="ctr">
              <a:spcBef>
                <a:spcPts val="0"/>
              </a:spcBef>
              <a:spcAft>
                <a:spcPts val="0"/>
              </a:spcAft>
              <a:buSzPts val="11200"/>
              <a:buNone/>
              <a:defRPr sz="11200"/>
            </a:lvl4pPr>
            <a:lvl5pPr lvl="4" algn="ctr">
              <a:spcBef>
                <a:spcPts val="0"/>
              </a:spcBef>
              <a:spcAft>
                <a:spcPts val="0"/>
              </a:spcAft>
              <a:buSzPts val="11200"/>
              <a:buNone/>
              <a:defRPr sz="11200"/>
            </a:lvl5pPr>
            <a:lvl6pPr lvl="5" algn="ctr">
              <a:spcBef>
                <a:spcPts val="0"/>
              </a:spcBef>
              <a:spcAft>
                <a:spcPts val="0"/>
              </a:spcAft>
              <a:buSzPts val="11200"/>
              <a:buNone/>
              <a:defRPr sz="11200"/>
            </a:lvl6pPr>
            <a:lvl7pPr lvl="6" algn="ctr">
              <a:spcBef>
                <a:spcPts val="0"/>
              </a:spcBef>
              <a:spcAft>
                <a:spcPts val="0"/>
              </a:spcAft>
              <a:buSzPts val="11200"/>
              <a:buNone/>
              <a:defRPr sz="11200"/>
            </a:lvl7pPr>
            <a:lvl8pPr lvl="7" algn="ctr">
              <a:spcBef>
                <a:spcPts val="0"/>
              </a:spcBef>
              <a:spcAft>
                <a:spcPts val="0"/>
              </a:spcAft>
              <a:buSzPts val="11200"/>
              <a:buNone/>
              <a:defRPr sz="11200"/>
            </a:lvl8pPr>
            <a:lvl9pPr lvl="8" algn="ctr">
              <a:spcBef>
                <a:spcPts val="0"/>
              </a:spcBef>
              <a:spcAft>
                <a:spcPts val="0"/>
              </a:spcAft>
              <a:buSzPts val="11200"/>
              <a:buNone/>
              <a:defRPr sz="11200"/>
            </a:lvl9pPr>
          </a:lstStyle>
          <a:p/>
        </p:txBody>
      </p:sp>
      <p:sp>
        <p:nvSpPr>
          <p:cNvPr id="38" name="Google Shape;38;p9"/>
          <p:cNvSpPr txBox="1"/>
          <p:nvPr>
            <p:ph idx="1" type="subTitle"/>
          </p:nvPr>
        </p:nvSpPr>
        <p:spPr>
          <a:xfrm>
            <a:off x="708000" y="7474867"/>
            <a:ext cx="10787100" cy="3293700"/>
          </a:xfrm>
          <a:prstGeom prst="rect">
            <a:avLst/>
          </a:prstGeom>
        </p:spPr>
        <p:txBody>
          <a:bodyPr anchorCtr="0" anchor="t" bIns="243800" lIns="243800" spcFirstLastPara="1" rIns="243800" wrap="square" tIns="24380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39" name="Google Shape;39;p9"/>
          <p:cNvSpPr txBox="1"/>
          <p:nvPr>
            <p:ph idx="2" type="body"/>
          </p:nvPr>
        </p:nvSpPr>
        <p:spPr>
          <a:xfrm>
            <a:off x="13172000" y="1930867"/>
            <a:ext cx="10232100" cy="9853500"/>
          </a:xfrm>
          <a:prstGeom prst="rect">
            <a:avLst/>
          </a:prstGeom>
        </p:spPr>
        <p:txBody>
          <a:bodyPr anchorCtr="0" anchor="ctr" bIns="243800" lIns="243800" spcFirstLastPara="1" rIns="243800" wrap="square" tIns="243800">
            <a:normAutofit/>
          </a:bodyPr>
          <a:lstStyle>
            <a:lvl1pPr indent="-533400" lvl="0" marL="457200">
              <a:spcBef>
                <a:spcPts val="0"/>
              </a:spcBef>
              <a:spcAft>
                <a:spcPts val="0"/>
              </a:spcAft>
              <a:buSzPts val="4800"/>
              <a:buChar char="●"/>
              <a:defRPr/>
            </a:lvl1pPr>
            <a:lvl2pPr indent="-463550" lvl="1" marL="914400">
              <a:spcBef>
                <a:spcPts val="0"/>
              </a:spcBef>
              <a:spcAft>
                <a:spcPts val="0"/>
              </a:spcAft>
              <a:buSzPts val="3700"/>
              <a:buChar char="○"/>
              <a:defRPr/>
            </a:lvl2pPr>
            <a:lvl3pPr indent="-463550" lvl="2" marL="1371600">
              <a:spcBef>
                <a:spcPts val="0"/>
              </a:spcBef>
              <a:spcAft>
                <a:spcPts val="0"/>
              </a:spcAft>
              <a:buSzPts val="3700"/>
              <a:buChar char="■"/>
              <a:defRPr/>
            </a:lvl3pPr>
            <a:lvl4pPr indent="-463550" lvl="3" marL="1828800">
              <a:spcBef>
                <a:spcPts val="0"/>
              </a:spcBef>
              <a:spcAft>
                <a:spcPts val="0"/>
              </a:spcAft>
              <a:buSzPts val="3700"/>
              <a:buChar char="●"/>
              <a:defRPr/>
            </a:lvl4pPr>
            <a:lvl5pPr indent="-463550" lvl="4" marL="2286000">
              <a:spcBef>
                <a:spcPts val="0"/>
              </a:spcBef>
              <a:spcAft>
                <a:spcPts val="0"/>
              </a:spcAft>
              <a:buSzPts val="3700"/>
              <a:buChar char="○"/>
              <a:defRPr/>
            </a:lvl5pPr>
            <a:lvl6pPr indent="-463550" lvl="5" marL="2743200">
              <a:spcBef>
                <a:spcPts val="0"/>
              </a:spcBef>
              <a:spcAft>
                <a:spcPts val="0"/>
              </a:spcAft>
              <a:buSzPts val="3700"/>
              <a:buChar char="■"/>
              <a:defRPr/>
            </a:lvl6pPr>
            <a:lvl7pPr indent="-463550" lvl="6" marL="3200400">
              <a:spcBef>
                <a:spcPts val="0"/>
              </a:spcBef>
              <a:spcAft>
                <a:spcPts val="0"/>
              </a:spcAft>
              <a:buSzPts val="3700"/>
              <a:buChar char="●"/>
              <a:defRPr/>
            </a:lvl7pPr>
            <a:lvl8pPr indent="-463550" lvl="7" marL="3657600">
              <a:spcBef>
                <a:spcPts val="0"/>
              </a:spcBef>
              <a:spcAft>
                <a:spcPts val="0"/>
              </a:spcAft>
              <a:buSzPts val="3700"/>
              <a:buChar char="○"/>
              <a:defRPr/>
            </a:lvl8pPr>
            <a:lvl9pPr indent="-463550" lvl="8" marL="4114800">
              <a:spcBef>
                <a:spcPts val="0"/>
              </a:spcBef>
              <a:spcAft>
                <a:spcPts val="0"/>
              </a:spcAft>
              <a:buSzPts val="3700"/>
              <a:buChar char="■"/>
              <a:defRPr/>
            </a:lvl9pPr>
          </a:lstStyle>
          <a:p/>
        </p:txBody>
      </p:sp>
      <p:sp>
        <p:nvSpPr>
          <p:cNvPr id="40" name="Google Shape;40;p9"/>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831200" y="11281533"/>
            <a:ext cx="15996900" cy="1613700"/>
          </a:xfrm>
          <a:prstGeom prst="rect">
            <a:avLst/>
          </a:prstGeom>
        </p:spPr>
        <p:txBody>
          <a:bodyPr anchorCtr="0" anchor="ctr" bIns="243800" lIns="243800" spcFirstLastPara="1" rIns="243800" wrap="square" tIns="243800">
            <a:normAutofit/>
          </a:bodyPr>
          <a:lstStyle>
            <a:lvl1pPr indent="-228600" lvl="0" marL="457200">
              <a:lnSpc>
                <a:spcPct val="100000"/>
              </a:lnSpc>
              <a:spcBef>
                <a:spcPts val="0"/>
              </a:spcBef>
              <a:spcAft>
                <a:spcPts val="0"/>
              </a:spcAft>
              <a:buSzPts val="4800"/>
              <a:buNone/>
              <a:defRPr/>
            </a:lvl1pPr>
          </a:lstStyle>
          <a:p/>
        </p:txBody>
      </p:sp>
      <p:sp>
        <p:nvSpPr>
          <p:cNvPr id="43" name="Google Shape;43;p10"/>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1200" y="1186733"/>
            <a:ext cx="22721700" cy="1527300"/>
          </a:xfrm>
          <a:prstGeom prst="rect">
            <a:avLst/>
          </a:prstGeom>
          <a:noFill/>
          <a:ln>
            <a:noFill/>
          </a:ln>
        </p:spPr>
        <p:txBody>
          <a:bodyPr anchorCtr="0" anchor="t" bIns="243800" lIns="243800" spcFirstLastPara="1" rIns="243800" wrap="square" tIns="243800">
            <a:normAutofit/>
          </a:bodyPr>
          <a:lstStyle>
            <a:lvl1pPr lvl="0">
              <a:spcBef>
                <a:spcPts val="0"/>
              </a:spcBef>
              <a:spcAft>
                <a:spcPts val="0"/>
              </a:spcAft>
              <a:buClr>
                <a:schemeClr val="dk1"/>
              </a:buClr>
              <a:buSzPts val="7500"/>
              <a:buNone/>
              <a:defRPr sz="7500">
                <a:solidFill>
                  <a:schemeClr val="dk1"/>
                </a:solidFill>
              </a:defRPr>
            </a:lvl1pPr>
            <a:lvl2pPr lvl="1">
              <a:spcBef>
                <a:spcPts val="0"/>
              </a:spcBef>
              <a:spcAft>
                <a:spcPts val="0"/>
              </a:spcAft>
              <a:buClr>
                <a:schemeClr val="dk1"/>
              </a:buClr>
              <a:buSzPts val="7500"/>
              <a:buNone/>
              <a:defRPr sz="7500">
                <a:solidFill>
                  <a:schemeClr val="dk1"/>
                </a:solidFill>
              </a:defRPr>
            </a:lvl2pPr>
            <a:lvl3pPr lvl="2">
              <a:spcBef>
                <a:spcPts val="0"/>
              </a:spcBef>
              <a:spcAft>
                <a:spcPts val="0"/>
              </a:spcAft>
              <a:buClr>
                <a:schemeClr val="dk1"/>
              </a:buClr>
              <a:buSzPts val="7500"/>
              <a:buNone/>
              <a:defRPr sz="7500">
                <a:solidFill>
                  <a:schemeClr val="dk1"/>
                </a:solidFill>
              </a:defRPr>
            </a:lvl3pPr>
            <a:lvl4pPr lvl="3">
              <a:spcBef>
                <a:spcPts val="0"/>
              </a:spcBef>
              <a:spcAft>
                <a:spcPts val="0"/>
              </a:spcAft>
              <a:buClr>
                <a:schemeClr val="dk1"/>
              </a:buClr>
              <a:buSzPts val="7500"/>
              <a:buNone/>
              <a:defRPr sz="7500">
                <a:solidFill>
                  <a:schemeClr val="dk1"/>
                </a:solidFill>
              </a:defRPr>
            </a:lvl4pPr>
            <a:lvl5pPr lvl="4">
              <a:spcBef>
                <a:spcPts val="0"/>
              </a:spcBef>
              <a:spcAft>
                <a:spcPts val="0"/>
              </a:spcAft>
              <a:buClr>
                <a:schemeClr val="dk1"/>
              </a:buClr>
              <a:buSzPts val="7500"/>
              <a:buNone/>
              <a:defRPr sz="7500">
                <a:solidFill>
                  <a:schemeClr val="dk1"/>
                </a:solidFill>
              </a:defRPr>
            </a:lvl5pPr>
            <a:lvl6pPr lvl="5">
              <a:spcBef>
                <a:spcPts val="0"/>
              </a:spcBef>
              <a:spcAft>
                <a:spcPts val="0"/>
              </a:spcAft>
              <a:buClr>
                <a:schemeClr val="dk1"/>
              </a:buClr>
              <a:buSzPts val="7500"/>
              <a:buNone/>
              <a:defRPr sz="7500">
                <a:solidFill>
                  <a:schemeClr val="dk1"/>
                </a:solidFill>
              </a:defRPr>
            </a:lvl6pPr>
            <a:lvl7pPr lvl="6">
              <a:spcBef>
                <a:spcPts val="0"/>
              </a:spcBef>
              <a:spcAft>
                <a:spcPts val="0"/>
              </a:spcAft>
              <a:buClr>
                <a:schemeClr val="dk1"/>
              </a:buClr>
              <a:buSzPts val="7500"/>
              <a:buNone/>
              <a:defRPr sz="7500">
                <a:solidFill>
                  <a:schemeClr val="dk1"/>
                </a:solidFill>
              </a:defRPr>
            </a:lvl7pPr>
            <a:lvl8pPr lvl="7">
              <a:spcBef>
                <a:spcPts val="0"/>
              </a:spcBef>
              <a:spcAft>
                <a:spcPts val="0"/>
              </a:spcAft>
              <a:buClr>
                <a:schemeClr val="dk1"/>
              </a:buClr>
              <a:buSzPts val="7500"/>
              <a:buNone/>
              <a:defRPr sz="7500">
                <a:solidFill>
                  <a:schemeClr val="dk1"/>
                </a:solidFill>
              </a:defRPr>
            </a:lvl8pPr>
            <a:lvl9pPr lvl="8">
              <a:spcBef>
                <a:spcPts val="0"/>
              </a:spcBef>
              <a:spcAft>
                <a:spcPts val="0"/>
              </a:spcAft>
              <a:buClr>
                <a:schemeClr val="dk1"/>
              </a:buClr>
              <a:buSzPts val="7500"/>
              <a:buNone/>
              <a:defRPr sz="7500">
                <a:solidFill>
                  <a:schemeClr val="dk1"/>
                </a:solidFill>
              </a:defRPr>
            </a:lvl9pPr>
          </a:lstStyle>
          <a:p/>
        </p:txBody>
      </p:sp>
      <p:sp>
        <p:nvSpPr>
          <p:cNvPr id="7" name="Google Shape;7;p1"/>
          <p:cNvSpPr txBox="1"/>
          <p:nvPr>
            <p:ph idx="1" type="body"/>
          </p:nvPr>
        </p:nvSpPr>
        <p:spPr>
          <a:xfrm>
            <a:off x="831200" y="3073267"/>
            <a:ext cx="22721700" cy="9110400"/>
          </a:xfrm>
          <a:prstGeom prst="rect">
            <a:avLst/>
          </a:prstGeom>
          <a:noFill/>
          <a:ln>
            <a:noFill/>
          </a:ln>
        </p:spPr>
        <p:txBody>
          <a:bodyPr anchorCtr="0" anchor="t" bIns="243800" lIns="243800" spcFirstLastPara="1" rIns="243800" wrap="square" tIns="243800">
            <a:normAutofit/>
          </a:bodyPr>
          <a:lstStyle>
            <a:lvl1pPr indent="-533400" lvl="0" marL="457200">
              <a:lnSpc>
                <a:spcPct val="115000"/>
              </a:lnSpc>
              <a:spcBef>
                <a:spcPts val="0"/>
              </a:spcBef>
              <a:spcAft>
                <a:spcPts val="0"/>
              </a:spcAft>
              <a:buClr>
                <a:schemeClr val="dk2"/>
              </a:buClr>
              <a:buSzPts val="4800"/>
              <a:buChar char="●"/>
              <a:defRPr sz="4800">
                <a:solidFill>
                  <a:schemeClr val="dk2"/>
                </a:solidFill>
              </a:defRPr>
            </a:lvl1pPr>
            <a:lvl2pPr indent="-463550" lvl="1" marL="914400">
              <a:lnSpc>
                <a:spcPct val="115000"/>
              </a:lnSpc>
              <a:spcBef>
                <a:spcPts val="0"/>
              </a:spcBef>
              <a:spcAft>
                <a:spcPts val="0"/>
              </a:spcAft>
              <a:buClr>
                <a:schemeClr val="dk2"/>
              </a:buClr>
              <a:buSzPts val="3700"/>
              <a:buChar char="○"/>
              <a:defRPr sz="3700">
                <a:solidFill>
                  <a:schemeClr val="dk2"/>
                </a:solidFill>
              </a:defRPr>
            </a:lvl2pPr>
            <a:lvl3pPr indent="-463550" lvl="2" marL="1371600">
              <a:lnSpc>
                <a:spcPct val="115000"/>
              </a:lnSpc>
              <a:spcBef>
                <a:spcPts val="0"/>
              </a:spcBef>
              <a:spcAft>
                <a:spcPts val="0"/>
              </a:spcAft>
              <a:buClr>
                <a:schemeClr val="dk2"/>
              </a:buClr>
              <a:buSzPts val="3700"/>
              <a:buChar char="■"/>
              <a:defRPr sz="3700">
                <a:solidFill>
                  <a:schemeClr val="dk2"/>
                </a:solidFill>
              </a:defRPr>
            </a:lvl3pPr>
            <a:lvl4pPr indent="-463550" lvl="3" marL="1828800">
              <a:lnSpc>
                <a:spcPct val="115000"/>
              </a:lnSpc>
              <a:spcBef>
                <a:spcPts val="0"/>
              </a:spcBef>
              <a:spcAft>
                <a:spcPts val="0"/>
              </a:spcAft>
              <a:buClr>
                <a:schemeClr val="dk2"/>
              </a:buClr>
              <a:buSzPts val="3700"/>
              <a:buChar char="●"/>
              <a:defRPr sz="3700">
                <a:solidFill>
                  <a:schemeClr val="dk2"/>
                </a:solidFill>
              </a:defRPr>
            </a:lvl4pPr>
            <a:lvl5pPr indent="-463550" lvl="4" marL="2286000">
              <a:lnSpc>
                <a:spcPct val="115000"/>
              </a:lnSpc>
              <a:spcBef>
                <a:spcPts val="0"/>
              </a:spcBef>
              <a:spcAft>
                <a:spcPts val="0"/>
              </a:spcAft>
              <a:buClr>
                <a:schemeClr val="dk2"/>
              </a:buClr>
              <a:buSzPts val="3700"/>
              <a:buChar char="○"/>
              <a:defRPr sz="3700">
                <a:solidFill>
                  <a:schemeClr val="dk2"/>
                </a:solidFill>
              </a:defRPr>
            </a:lvl5pPr>
            <a:lvl6pPr indent="-463550" lvl="5" marL="2743200">
              <a:lnSpc>
                <a:spcPct val="115000"/>
              </a:lnSpc>
              <a:spcBef>
                <a:spcPts val="0"/>
              </a:spcBef>
              <a:spcAft>
                <a:spcPts val="0"/>
              </a:spcAft>
              <a:buClr>
                <a:schemeClr val="dk2"/>
              </a:buClr>
              <a:buSzPts val="3700"/>
              <a:buChar char="■"/>
              <a:defRPr sz="3700">
                <a:solidFill>
                  <a:schemeClr val="dk2"/>
                </a:solidFill>
              </a:defRPr>
            </a:lvl6pPr>
            <a:lvl7pPr indent="-463550" lvl="6" marL="3200400">
              <a:lnSpc>
                <a:spcPct val="115000"/>
              </a:lnSpc>
              <a:spcBef>
                <a:spcPts val="0"/>
              </a:spcBef>
              <a:spcAft>
                <a:spcPts val="0"/>
              </a:spcAft>
              <a:buClr>
                <a:schemeClr val="dk2"/>
              </a:buClr>
              <a:buSzPts val="3700"/>
              <a:buChar char="●"/>
              <a:defRPr sz="3700">
                <a:solidFill>
                  <a:schemeClr val="dk2"/>
                </a:solidFill>
              </a:defRPr>
            </a:lvl7pPr>
            <a:lvl8pPr indent="-463550" lvl="7" marL="3657600">
              <a:lnSpc>
                <a:spcPct val="115000"/>
              </a:lnSpc>
              <a:spcBef>
                <a:spcPts val="0"/>
              </a:spcBef>
              <a:spcAft>
                <a:spcPts val="0"/>
              </a:spcAft>
              <a:buClr>
                <a:schemeClr val="dk2"/>
              </a:buClr>
              <a:buSzPts val="3700"/>
              <a:buChar char="○"/>
              <a:defRPr sz="3700">
                <a:solidFill>
                  <a:schemeClr val="dk2"/>
                </a:solidFill>
              </a:defRPr>
            </a:lvl8pPr>
            <a:lvl9pPr indent="-463550" lvl="8" marL="4114800">
              <a:lnSpc>
                <a:spcPct val="115000"/>
              </a:lnSpc>
              <a:spcBef>
                <a:spcPts val="0"/>
              </a:spcBef>
              <a:spcAft>
                <a:spcPts val="0"/>
              </a:spcAft>
              <a:buClr>
                <a:schemeClr val="dk2"/>
              </a:buClr>
              <a:buSzPts val="3700"/>
              <a:buChar char="■"/>
              <a:defRPr sz="3700">
                <a:solidFill>
                  <a:schemeClr val="dk2"/>
                </a:solidFill>
              </a:defRPr>
            </a:lvl9pPr>
          </a:lstStyle>
          <a:p/>
        </p:txBody>
      </p:sp>
      <p:sp>
        <p:nvSpPr>
          <p:cNvPr id="8" name="Google Shape;8;p1"/>
          <p:cNvSpPr txBox="1"/>
          <p:nvPr>
            <p:ph idx="12" type="sldNum"/>
          </p:nvPr>
        </p:nvSpPr>
        <p:spPr>
          <a:xfrm>
            <a:off x="22593221" y="12435245"/>
            <a:ext cx="1463100" cy="1049700"/>
          </a:xfrm>
          <a:prstGeom prst="rect">
            <a:avLst/>
          </a:prstGeom>
          <a:noFill/>
          <a:ln>
            <a:noFill/>
          </a:ln>
        </p:spPr>
        <p:txBody>
          <a:bodyPr anchorCtr="0" anchor="ctr" bIns="243800" lIns="243800" spcFirstLastPara="1" rIns="243800" wrap="square" tIns="243800">
            <a:normAutofit/>
          </a:bodyPr>
          <a:lstStyle>
            <a:lvl1pPr lvl="0" algn="r">
              <a:buNone/>
              <a:defRPr sz="2700">
                <a:solidFill>
                  <a:schemeClr val="dk2"/>
                </a:solidFill>
              </a:defRPr>
            </a:lvl1pPr>
            <a:lvl2pPr lvl="1" algn="r">
              <a:buNone/>
              <a:defRPr sz="2700">
                <a:solidFill>
                  <a:schemeClr val="dk2"/>
                </a:solidFill>
              </a:defRPr>
            </a:lvl2pPr>
            <a:lvl3pPr lvl="2" algn="r">
              <a:buNone/>
              <a:defRPr sz="2700">
                <a:solidFill>
                  <a:schemeClr val="dk2"/>
                </a:solidFill>
              </a:defRPr>
            </a:lvl3pPr>
            <a:lvl4pPr lvl="3" algn="r">
              <a:buNone/>
              <a:defRPr sz="2700">
                <a:solidFill>
                  <a:schemeClr val="dk2"/>
                </a:solidFill>
              </a:defRPr>
            </a:lvl4pPr>
            <a:lvl5pPr lvl="4" algn="r">
              <a:buNone/>
              <a:defRPr sz="2700">
                <a:solidFill>
                  <a:schemeClr val="dk2"/>
                </a:solidFill>
              </a:defRPr>
            </a:lvl5pPr>
            <a:lvl6pPr lvl="5" algn="r">
              <a:buNone/>
              <a:defRPr sz="2700">
                <a:solidFill>
                  <a:schemeClr val="dk2"/>
                </a:solidFill>
              </a:defRPr>
            </a:lvl6pPr>
            <a:lvl7pPr lvl="6" algn="r">
              <a:buNone/>
              <a:defRPr sz="2700">
                <a:solidFill>
                  <a:schemeClr val="dk2"/>
                </a:solidFill>
              </a:defRPr>
            </a:lvl7pPr>
            <a:lvl8pPr lvl="7" algn="r">
              <a:buNone/>
              <a:defRPr sz="2700">
                <a:solidFill>
                  <a:schemeClr val="dk2"/>
                </a:solidFill>
              </a:defRPr>
            </a:lvl8pPr>
            <a:lvl9pPr lvl="8" algn="r">
              <a:buNone/>
              <a:defRPr sz="27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4"/>
          <p:cNvSpPr txBox="1"/>
          <p:nvPr/>
        </p:nvSpPr>
        <p:spPr>
          <a:xfrm>
            <a:off x="4377303" y="6888625"/>
            <a:ext cx="16480500" cy="3276600"/>
          </a:xfrm>
          <a:prstGeom prst="rect">
            <a:avLst/>
          </a:prstGeom>
          <a:noFill/>
          <a:ln>
            <a:noFill/>
          </a:ln>
        </p:spPr>
        <p:txBody>
          <a:bodyPr anchorCtr="0" anchor="t" bIns="50800" lIns="50800" spcFirstLastPara="1" rIns="50800" wrap="square" tIns="50800">
            <a:noAutofit/>
          </a:bodyPr>
          <a:lstStyle/>
          <a:p>
            <a:pPr indent="0" lvl="0" marL="0" marR="0" rtl="0" algn="l">
              <a:lnSpc>
                <a:spcPct val="80000"/>
              </a:lnSpc>
              <a:spcBef>
                <a:spcPts val="0"/>
              </a:spcBef>
              <a:spcAft>
                <a:spcPts val="0"/>
              </a:spcAft>
              <a:buClr>
                <a:srgbClr val="FDCB57"/>
              </a:buClr>
              <a:buSzPts val="12500"/>
              <a:buFont typeface="Arial"/>
              <a:buNone/>
            </a:pPr>
            <a:r>
              <a:rPr b="1" lang="en-US" sz="16500">
                <a:solidFill>
                  <a:srgbClr val="FDCB57"/>
                </a:solidFill>
              </a:rPr>
              <a:t>REFRESHER</a:t>
            </a:r>
            <a:r>
              <a:rPr b="1" i="0" lang="en-US" sz="16500" u="none" cap="none" strike="noStrike">
                <a:solidFill>
                  <a:srgbClr val="FDCB57"/>
                </a:solidFill>
              </a:rPr>
              <a:t> TRAINING</a:t>
            </a:r>
            <a:endParaRPr b="1" sz="16500"/>
          </a:p>
        </p:txBody>
      </p:sp>
      <p:sp>
        <p:nvSpPr>
          <p:cNvPr id="59" name="Google Shape;59;p14"/>
          <p:cNvSpPr/>
          <p:nvPr/>
        </p:nvSpPr>
        <p:spPr>
          <a:xfrm>
            <a:off x="4377300" y="3989875"/>
            <a:ext cx="15536700" cy="2543400"/>
          </a:xfrm>
          <a:prstGeom prst="rect">
            <a:avLst/>
          </a:prstGeom>
          <a:solidFill>
            <a:srgbClr val="FDCB57"/>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4"/>
          <p:cNvSpPr txBox="1"/>
          <p:nvPr/>
        </p:nvSpPr>
        <p:spPr>
          <a:xfrm>
            <a:off x="4377300" y="4244125"/>
            <a:ext cx="15629400" cy="2339700"/>
          </a:xfrm>
          <a:prstGeom prst="rect">
            <a:avLst/>
          </a:prstGeom>
          <a:noFill/>
          <a:ln>
            <a:noFill/>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US" sz="17500">
                <a:solidFill>
                  <a:schemeClr val="lt1"/>
                </a:solidFill>
              </a:rPr>
              <a:t>SAFE PLACE:</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Extreme changes in personality or behaviour</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Injuries for which there is no explanation, or the explanation does not make sense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Injuries at different stages of healing</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Unusual fear, aggression, rages or tantrums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Extremely secretive or forbidden contact with others</a:t>
            </a:r>
            <a:endParaRPr sz="5000"/>
          </a:p>
        </p:txBody>
      </p:sp>
      <p:sp>
        <p:nvSpPr>
          <p:cNvPr id="117" name="Google Shape;117;p2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INDICATORS OF ABUSE</a:t>
            </a:r>
            <a:endParaRPr b="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Withdrawing from loved ones and activities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Age inappropriate sexual play or knowledge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Unexplained developmental setbacks (e.g wetting themselves)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Unusual bank account activity</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Frequent psychosomatic complaints</a:t>
            </a:r>
            <a:endParaRPr sz="5000"/>
          </a:p>
        </p:txBody>
      </p:sp>
      <p:sp>
        <p:nvSpPr>
          <p:cNvPr id="123" name="Google Shape;123;p2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INDICATORS OF ABUSE</a:t>
            </a:r>
            <a:endParaRPr b="1" sz="8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1172941" lvl="0" marL="1191991" rtl="0" algn="l">
              <a:lnSpc>
                <a:spcPct val="100000"/>
              </a:lnSpc>
              <a:spcBef>
                <a:spcPts val="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Complete and submit an </a:t>
            </a:r>
            <a:r>
              <a:rPr b="1" lang="en-US" sz="5000">
                <a:latin typeface="Avenir"/>
                <a:ea typeface="Avenir"/>
                <a:cs typeface="Avenir"/>
                <a:sym typeface="Avenir"/>
              </a:rPr>
              <a:t>incident report</a:t>
            </a:r>
            <a:r>
              <a:rPr b="0" i="0" lang="en-US" sz="5000" u="none" cap="none" strike="noStrike">
                <a:solidFill>
                  <a:srgbClr val="353636"/>
                </a:solidFill>
                <a:latin typeface="Avenir"/>
                <a:ea typeface="Avenir"/>
                <a:cs typeface="Avenir"/>
                <a:sym typeface="Avenir"/>
              </a:rPr>
              <a:t> for each indicator that you spot. Even if you’re unsure — document it!</a:t>
            </a:r>
            <a:endParaRPr sz="5000"/>
          </a:p>
          <a:p>
            <a:pPr indent="-1172941" lvl="0" marL="1191991"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Watch for a </a:t>
            </a:r>
            <a:r>
              <a:rPr b="1" lang="en-US" sz="5000">
                <a:latin typeface="Avenir"/>
                <a:ea typeface="Avenir"/>
                <a:cs typeface="Avenir"/>
                <a:sym typeface="Avenir"/>
              </a:rPr>
              <a:t>pattern</a:t>
            </a:r>
            <a:r>
              <a:rPr b="0" i="0" lang="en-US" sz="5000" u="none" cap="none" strike="noStrike">
                <a:solidFill>
                  <a:srgbClr val="353636"/>
                </a:solidFill>
                <a:latin typeface="Avenir"/>
                <a:ea typeface="Avenir"/>
                <a:cs typeface="Avenir"/>
                <a:sym typeface="Avenir"/>
              </a:rPr>
              <a:t> of indicators. </a:t>
            </a:r>
            <a:endParaRPr sz="5000"/>
          </a:p>
          <a:p>
            <a:pPr indent="-657022" lvl="6" marL="3359896"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Don’t jump to conclusions, but pay attention</a:t>
            </a:r>
            <a:endParaRPr sz="5000"/>
          </a:p>
          <a:p>
            <a:pPr indent="-1172941" lvl="0" marL="1191991"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Remember - hurt people, hurt people.</a:t>
            </a:r>
            <a:endParaRPr sz="5000"/>
          </a:p>
          <a:p>
            <a:pPr indent="-657022" lvl="6" marL="3359896"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If someone is hurting others, it’s likely a cry for help</a:t>
            </a:r>
            <a:endParaRPr sz="5000"/>
          </a:p>
        </p:txBody>
      </p:sp>
      <p:sp>
        <p:nvSpPr>
          <p:cNvPr id="129" name="Google Shape;129;p2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SPOTTING ABUSE - KEY POINTS</a:t>
            </a:r>
            <a:endParaRPr b="1" sz="8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idx="4294967295" type="body"/>
          </p:nvPr>
        </p:nvSpPr>
        <p:spPr>
          <a:xfrm>
            <a:off x="1599942" y="23008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We report and respond to child abuse differently from vulnerable adult abuse.</a:t>
            </a:r>
            <a:endParaRPr sz="5000"/>
          </a:p>
          <a:p>
            <a:pPr indent="-657022" lvl="2" marL="1581897" rtl="0" algn="l">
              <a:lnSpc>
                <a:spcPct val="100000"/>
              </a:lnSpc>
              <a:spcBef>
                <a:spcPts val="2800"/>
              </a:spcBef>
              <a:spcAft>
                <a:spcPts val="0"/>
              </a:spcAft>
              <a:buSzPts val="5000"/>
              <a:buChar char="■"/>
            </a:pPr>
            <a:r>
              <a:rPr b="1" lang="en-US" sz="5000">
                <a:solidFill>
                  <a:srgbClr val="CC0000"/>
                </a:solidFill>
                <a:latin typeface="Avenir"/>
                <a:ea typeface="Avenir"/>
                <a:cs typeface="Avenir"/>
                <a:sym typeface="Avenir"/>
              </a:rPr>
              <a:t>report</a:t>
            </a:r>
            <a:r>
              <a:rPr b="1" i="0" lang="en-US" sz="5000" u="none" cap="none" strike="noStrike">
                <a:solidFill>
                  <a:srgbClr val="353636"/>
                </a:solidFill>
              </a:rPr>
              <a:t> </a:t>
            </a:r>
            <a:r>
              <a:rPr b="0" i="0" lang="en-US" sz="5000" u="none" cap="none" strike="noStrike">
                <a:solidFill>
                  <a:srgbClr val="353636"/>
                </a:solidFill>
                <a:latin typeface="Avenir"/>
                <a:ea typeface="Avenir"/>
                <a:cs typeface="Avenir"/>
                <a:sym typeface="Avenir"/>
              </a:rPr>
              <a:t>child abuse</a:t>
            </a:r>
            <a:endParaRPr sz="5000"/>
          </a:p>
          <a:p>
            <a:pPr indent="-657022" lvl="2" marL="1581897" rtl="0" algn="l">
              <a:lnSpc>
                <a:spcPct val="100000"/>
              </a:lnSpc>
              <a:spcBef>
                <a:spcPts val="2800"/>
              </a:spcBef>
              <a:spcAft>
                <a:spcPts val="0"/>
              </a:spcAft>
              <a:buSzPts val="5000"/>
              <a:buChar char="■"/>
            </a:pPr>
            <a:r>
              <a:rPr b="1" lang="en-US" sz="5000">
                <a:solidFill>
                  <a:srgbClr val="CC0000"/>
                </a:solidFill>
                <a:latin typeface="Avenir"/>
                <a:ea typeface="Avenir"/>
                <a:cs typeface="Avenir"/>
                <a:sym typeface="Avenir"/>
              </a:rPr>
              <a:t>respond</a:t>
            </a:r>
            <a:r>
              <a:rPr b="1" i="0" lang="en-US" sz="5000" u="none" cap="none" strike="noStrike">
                <a:solidFill>
                  <a:srgbClr val="353636"/>
                </a:solidFill>
              </a:rPr>
              <a:t> </a:t>
            </a:r>
            <a:r>
              <a:rPr b="0" i="0" lang="en-US" sz="5000" u="none" cap="none" strike="noStrike">
                <a:solidFill>
                  <a:srgbClr val="353636"/>
                </a:solidFill>
                <a:latin typeface="Avenir"/>
                <a:ea typeface="Avenir"/>
                <a:cs typeface="Avenir"/>
                <a:sym typeface="Avenir"/>
              </a:rPr>
              <a:t>to vulnerable adult abuse</a:t>
            </a:r>
            <a:endParaRPr sz="5000"/>
          </a:p>
        </p:txBody>
      </p:sp>
      <p:sp>
        <p:nvSpPr>
          <p:cNvPr id="135" name="Google Shape;135;p2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idx="4294967295" type="body"/>
          </p:nvPr>
        </p:nvSpPr>
        <p:spPr>
          <a:xfrm>
            <a:off x="1599942" y="4246111"/>
            <a:ext cx="21184200" cy="2908500"/>
          </a:xfrm>
          <a:prstGeom prst="rect">
            <a:avLst/>
          </a:prstGeom>
          <a:noFill/>
          <a:ln>
            <a:noFill/>
          </a:ln>
        </p:spPr>
        <p:txBody>
          <a:bodyPr anchorCtr="0" anchor="ctr" bIns="50800" lIns="50800" spcFirstLastPara="1" rIns="50800" wrap="square" tIns="50800">
            <a:normAutofit/>
          </a:bodyPr>
          <a:lstStyle/>
          <a:p>
            <a:pPr indent="0" lvl="0" marL="0" marR="0" rtl="0" algn="ctr">
              <a:lnSpc>
                <a:spcPct val="90000"/>
              </a:lnSpc>
              <a:spcBef>
                <a:spcPts val="0"/>
              </a:spcBef>
              <a:spcAft>
                <a:spcPts val="0"/>
              </a:spcAft>
              <a:buClr>
                <a:srgbClr val="353636"/>
              </a:buClr>
              <a:buSzPts val="6200"/>
              <a:buFont typeface="Avenir"/>
              <a:buNone/>
            </a:pPr>
            <a:r>
              <a:rPr b="1" lang="en-US" sz="7000">
                <a:latin typeface="Avenir"/>
                <a:ea typeface="Avenir"/>
                <a:cs typeface="Avenir"/>
                <a:sym typeface="Avenir"/>
              </a:rPr>
              <a:t>Duty to Report is a law in Canada that requires everyone to report known abuse.</a:t>
            </a:r>
            <a:endParaRPr sz="7000"/>
          </a:p>
        </p:txBody>
      </p:sp>
      <p:sp>
        <p:nvSpPr>
          <p:cNvPr id="141" name="Google Shape;141;p2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
        <p:nvSpPr>
          <p:cNvPr id="142" name="Google Shape;142;p27"/>
          <p:cNvSpPr txBox="1"/>
          <p:nvPr/>
        </p:nvSpPr>
        <p:spPr>
          <a:xfrm>
            <a:off x="2472701" y="8107937"/>
            <a:ext cx="19438500" cy="2780400"/>
          </a:xfrm>
          <a:prstGeom prst="rect">
            <a:avLst/>
          </a:prstGeom>
          <a:noFill/>
          <a:ln>
            <a:noFill/>
          </a:ln>
        </p:spPr>
        <p:txBody>
          <a:bodyPr anchorCtr="0" anchor="t" bIns="50800" lIns="50800" spcFirstLastPara="1" rIns="50800" wrap="square" tIns="50800">
            <a:noAutofit/>
          </a:bodyPr>
          <a:lstStyle/>
          <a:p>
            <a:pPr indent="0" lvl="0" marL="0" marR="0" rtl="0" algn="ctr">
              <a:lnSpc>
                <a:spcPct val="90000"/>
              </a:lnSpc>
              <a:spcBef>
                <a:spcPts val="0"/>
              </a:spcBef>
              <a:spcAft>
                <a:spcPts val="0"/>
              </a:spcAft>
              <a:buClr>
                <a:srgbClr val="353636"/>
              </a:buClr>
              <a:buSzPts val="7100"/>
              <a:buFont typeface="Avenir"/>
              <a:buNone/>
            </a:pPr>
            <a:r>
              <a:rPr b="0" i="0" lang="en-US" sz="7000" u="none" cap="none" strike="noStrike">
                <a:solidFill>
                  <a:srgbClr val="353636"/>
                </a:solidFill>
                <a:latin typeface="Avenir"/>
                <a:ea typeface="Avenir"/>
                <a:cs typeface="Avenir"/>
                <a:sym typeface="Avenir"/>
              </a:rPr>
              <a:t>If you suspect a child is being abused, call:</a:t>
            </a:r>
            <a:br>
              <a:rPr b="0" i="0" lang="en-US" sz="7000" u="none" cap="none" strike="noStrike">
                <a:solidFill>
                  <a:srgbClr val="353636"/>
                </a:solidFill>
                <a:latin typeface="Avenir"/>
                <a:ea typeface="Avenir"/>
                <a:cs typeface="Avenir"/>
                <a:sym typeface="Avenir"/>
              </a:rPr>
            </a:br>
            <a:r>
              <a:rPr b="1" i="0" lang="en-US" sz="7000" u="none" cap="none" strike="noStrike">
                <a:solidFill>
                  <a:srgbClr val="353636"/>
                </a:solidFill>
                <a:latin typeface="Avenir"/>
                <a:ea typeface="Avenir"/>
                <a:cs typeface="Avenir"/>
                <a:sym typeface="Avenir"/>
              </a:rPr>
              <a:t>(866) 345-9241</a:t>
            </a:r>
            <a:endParaRPr sz="7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74685" lvl="0" marL="703492" rtl="0" algn="l">
              <a:lnSpc>
                <a:spcPct val="100000"/>
              </a:lnSpc>
              <a:spcBef>
                <a:spcPts val="0"/>
              </a:spcBef>
              <a:spcAft>
                <a:spcPts val="0"/>
              </a:spcAft>
              <a:buSzPts val="5000"/>
              <a:buChar char="●"/>
            </a:pPr>
            <a:r>
              <a:rPr lang="en-US" sz="5000"/>
              <a:t>Each province / territory has its now legislation which address:</a:t>
            </a:r>
            <a:endParaRPr sz="5000"/>
          </a:p>
          <a:p>
            <a:pPr indent="-674685" lvl="0" marL="703492" rtl="0" algn="l">
              <a:lnSpc>
                <a:spcPct val="100000"/>
              </a:lnSpc>
              <a:spcBef>
                <a:spcPts val="2700"/>
              </a:spcBef>
              <a:spcAft>
                <a:spcPts val="0"/>
              </a:spcAft>
              <a:buSzPts val="5000"/>
              <a:buChar char="●"/>
            </a:pPr>
            <a:r>
              <a:rPr lang="en-US" sz="5000"/>
              <a:t>Ages of children entitled to protection under law (the age majority)</a:t>
            </a:r>
            <a:endParaRPr sz="5000"/>
          </a:p>
          <a:p>
            <a:pPr indent="-674685" lvl="0" marL="703492" rtl="0" algn="l">
              <a:lnSpc>
                <a:spcPct val="100000"/>
              </a:lnSpc>
              <a:spcBef>
                <a:spcPts val="2700"/>
              </a:spcBef>
              <a:spcAft>
                <a:spcPts val="0"/>
              </a:spcAft>
              <a:buSzPts val="5000"/>
              <a:buChar char="●"/>
            </a:pPr>
            <a:r>
              <a:rPr lang="en-US" sz="5000"/>
              <a:t>The duty to report</a:t>
            </a:r>
            <a:endParaRPr sz="5000"/>
          </a:p>
          <a:p>
            <a:pPr indent="-674685" lvl="3" marL="2010322" rtl="0" algn="l">
              <a:lnSpc>
                <a:spcPct val="100000"/>
              </a:lnSpc>
              <a:spcBef>
                <a:spcPts val="2700"/>
              </a:spcBef>
              <a:spcAft>
                <a:spcPts val="0"/>
              </a:spcAft>
              <a:buSzPts val="5000"/>
              <a:buChar char="●"/>
            </a:pPr>
            <a:r>
              <a:rPr lang="en-US" sz="5000"/>
              <a:t>Immediate</a:t>
            </a:r>
            <a:endParaRPr sz="5000"/>
          </a:p>
          <a:p>
            <a:pPr indent="-674685" lvl="3" marL="2010322" rtl="0" algn="l">
              <a:lnSpc>
                <a:spcPct val="100000"/>
              </a:lnSpc>
              <a:spcBef>
                <a:spcPts val="2700"/>
              </a:spcBef>
              <a:spcAft>
                <a:spcPts val="0"/>
              </a:spcAft>
              <a:buSzPts val="5000"/>
              <a:buChar char="●"/>
            </a:pPr>
            <a:r>
              <a:rPr lang="en-US" sz="5000"/>
              <a:t>Direct</a:t>
            </a:r>
            <a:endParaRPr sz="5000"/>
          </a:p>
          <a:p>
            <a:pPr indent="-674685" lvl="3" marL="2010322" rtl="0" algn="l">
              <a:lnSpc>
                <a:spcPct val="100000"/>
              </a:lnSpc>
              <a:spcBef>
                <a:spcPts val="2700"/>
              </a:spcBef>
              <a:spcAft>
                <a:spcPts val="0"/>
              </a:spcAft>
              <a:buSzPts val="5000"/>
              <a:buChar char="●"/>
            </a:pPr>
            <a:r>
              <a:rPr lang="en-US" sz="5000"/>
              <a:t>On-going</a:t>
            </a:r>
            <a:endParaRPr sz="5000"/>
          </a:p>
          <a:p>
            <a:pPr indent="-674685" lvl="1" marL="1139102" rtl="0" algn="l">
              <a:lnSpc>
                <a:spcPct val="100000"/>
              </a:lnSpc>
              <a:spcBef>
                <a:spcPts val="2700"/>
              </a:spcBef>
              <a:spcAft>
                <a:spcPts val="0"/>
              </a:spcAft>
              <a:buSzPts val="5000"/>
              <a:buChar char="○"/>
            </a:pPr>
            <a:r>
              <a:rPr lang="en-US" sz="5000"/>
              <a:t>Confidentiality</a:t>
            </a:r>
            <a:endParaRPr sz="5000"/>
          </a:p>
          <a:p>
            <a:pPr indent="-674685" lvl="1" marL="1139102" rtl="0" algn="l">
              <a:lnSpc>
                <a:spcPct val="100000"/>
              </a:lnSpc>
              <a:spcBef>
                <a:spcPts val="2700"/>
              </a:spcBef>
              <a:spcAft>
                <a:spcPts val="0"/>
              </a:spcAft>
              <a:buSzPts val="5000"/>
              <a:buChar char="○"/>
            </a:pPr>
            <a:r>
              <a:rPr lang="en-US" sz="5000"/>
              <a:t>Failing to report</a:t>
            </a:r>
            <a:endParaRPr sz="5000"/>
          </a:p>
        </p:txBody>
      </p:sp>
      <p:sp>
        <p:nvSpPr>
          <p:cNvPr id="148" name="Google Shape;148;p2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REPORTING CHILD ABUSE</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71040" lvl="0" marL="696313" rtl="0" algn="l">
              <a:lnSpc>
                <a:spcPct val="100000"/>
              </a:lnSpc>
              <a:spcBef>
                <a:spcPts val="0"/>
              </a:spcBef>
              <a:spcAft>
                <a:spcPts val="0"/>
              </a:spcAft>
              <a:buSzPts val="5000"/>
              <a:buChar char="●"/>
            </a:pPr>
            <a:r>
              <a:rPr lang="en-US" sz="5000"/>
              <a:t>Do not ask leading questions</a:t>
            </a:r>
            <a:endParaRPr sz="5000"/>
          </a:p>
          <a:p>
            <a:pPr indent="-671040" lvl="0" marL="696313" rtl="0" algn="l">
              <a:lnSpc>
                <a:spcPct val="100000"/>
              </a:lnSpc>
              <a:spcBef>
                <a:spcPts val="2700"/>
              </a:spcBef>
              <a:spcAft>
                <a:spcPts val="0"/>
              </a:spcAft>
              <a:buSzPts val="5000"/>
              <a:buChar char="●"/>
            </a:pPr>
            <a:r>
              <a:rPr lang="en-US" sz="5000"/>
              <a:t>Immediately report the abuse to authorities. This should be done with your supervisor.</a:t>
            </a:r>
            <a:endParaRPr sz="5000"/>
          </a:p>
          <a:p>
            <a:pPr indent="-671040" lvl="0" marL="696313" rtl="0" algn="l">
              <a:lnSpc>
                <a:spcPct val="100000"/>
              </a:lnSpc>
              <a:spcBef>
                <a:spcPts val="2700"/>
              </a:spcBef>
              <a:spcAft>
                <a:spcPts val="0"/>
              </a:spcAft>
              <a:buSzPts val="5000"/>
              <a:buChar char="●"/>
            </a:pPr>
            <a:r>
              <a:rPr lang="en-US" sz="5000"/>
              <a:t>Inform you supervisor and they will inform others on a </a:t>
            </a:r>
            <a:br>
              <a:rPr lang="en-US" sz="5000"/>
            </a:br>
            <a:r>
              <a:rPr lang="en-US" sz="5000"/>
              <a:t>need-to-know basis</a:t>
            </a:r>
            <a:endParaRPr sz="5000"/>
          </a:p>
          <a:p>
            <a:pPr indent="-671040" lvl="0" marL="696313" rtl="0" algn="l">
              <a:lnSpc>
                <a:spcPct val="100000"/>
              </a:lnSpc>
              <a:spcBef>
                <a:spcPts val="2700"/>
              </a:spcBef>
              <a:spcAft>
                <a:spcPts val="0"/>
              </a:spcAft>
              <a:buSzPts val="5000"/>
              <a:buChar char="●"/>
            </a:pPr>
            <a:r>
              <a:rPr lang="en-US" sz="5000"/>
              <a:t>Remove individuals accused of abuse from current positions</a:t>
            </a:r>
            <a:endParaRPr sz="5000"/>
          </a:p>
          <a:p>
            <a:pPr indent="-671040" lvl="0" marL="696313" rtl="0" algn="l">
              <a:lnSpc>
                <a:spcPct val="100000"/>
              </a:lnSpc>
              <a:spcBef>
                <a:spcPts val="2700"/>
              </a:spcBef>
              <a:spcAft>
                <a:spcPts val="0"/>
              </a:spcAft>
              <a:buSzPts val="5000"/>
              <a:buChar char="●"/>
            </a:pPr>
            <a:r>
              <a:rPr lang="en-US" sz="5000"/>
              <a:t>Protect the identity of the victim and accused</a:t>
            </a:r>
            <a:endParaRPr sz="5000"/>
          </a:p>
          <a:p>
            <a:pPr indent="-671040" lvl="0" marL="696313" rtl="0" algn="l">
              <a:lnSpc>
                <a:spcPct val="100000"/>
              </a:lnSpc>
              <a:spcBef>
                <a:spcPts val="2700"/>
              </a:spcBef>
              <a:spcAft>
                <a:spcPts val="0"/>
              </a:spcAft>
              <a:buSzPts val="5000"/>
              <a:buChar char="●"/>
            </a:pPr>
            <a:r>
              <a:rPr lang="en-US" sz="5000"/>
              <a:t>Resist investigating the allegation/suspicion. Cooperate with the official investigators</a:t>
            </a:r>
            <a:endParaRPr sz="5000"/>
          </a:p>
        </p:txBody>
      </p:sp>
      <p:sp>
        <p:nvSpPr>
          <p:cNvPr id="154" name="Google Shape;154;p2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REPORTING CHILD ABUSE</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idx="4294967295" type="body"/>
          </p:nvPr>
        </p:nvSpPr>
        <p:spPr>
          <a:xfrm>
            <a:off x="1886066" y="5104625"/>
            <a:ext cx="19516200" cy="5765700"/>
          </a:xfrm>
          <a:prstGeom prst="rect">
            <a:avLst/>
          </a:prstGeom>
          <a:noFill/>
          <a:ln>
            <a:noFill/>
          </a:ln>
        </p:spPr>
        <p:txBody>
          <a:bodyPr anchorCtr="0" anchor="ctr" bIns="50800" lIns="50800" spcFirstLastPara="1" rIns="50800" wrap="square" tIns="50800">
            <a:noAutofit/>
          </a:bodyPr>
          <a:lstStyle/>
          <a:p>
            <a:pPr indent="0" lvl="0" marL="0" rtl="0" algn="l">
              <a:lnSpc>
                <a:spcPct val="80000"/>
              </a:lnSpc>
              <a:spcBef>
                <a:spcPts val="0"/>
              </a:spcBef>
              <a:spcAft>
                <a:spcPts val="0"/>
              </a:spcAft>
              <a:buClr>
                <a:srgbClr val="353636"/>
              </a:buClr>
              <a:buSzPts val="2915"/>
              <a:buFont typeface="Avenir"/>
              <a:buNone/>
            </a:pPr>
            <a:r>
              <a:rPr b="1" lang="en-US" sz="5750">
                <a:latin typeface="Avenir"/>
                <a:ea typeface="Avenir"/>
                <a:cs typeface="Avenir"/>
                <a:sym typeface="Avenir"/>
              </a:rPr>
              <a:t>Ask yourself:</a:t>
            </a:r>
            <a:endParaRPr sz="5750"/>
          </a:p>
          <a:p>
            <a:pPr indent="-712137" lvl="0" marL="717849"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this an emergency?</a:t>
            </a:r>
            <a:endParaRPr sz="5475"/>
          </a:p>
          <a:p>
            <a:pPr indent="-712137" lvl="0" marL="717849"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the individual able to report it?</a:t>
            </a:r>
            <a:endParaRPr sz="5475"/>
          </a:p>
          <a:p>
            <a:pPr indent="-712137" lvl="0" marL="717848"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the victim ready to respond?</a:t>
            </a:r>
            <a:endParaRPr b="0" i="0" sz="5475" u="none" cap="none" strike="noStrike">
              <a:solidFill>
                <a:srgbClr val="353636"/>
              </a:solidFill>
              <a:latin typeface="Avenir"/>
              <a:ea typeface="Avenir"/>
              <a:cs typeface="Avenir"/>
              <a:sym typeface="Avenir"/>
            </a:endParaRPr>
          </a:p>
          <a:p>
            <a:pPr indent="0" lvl="0" marL="0" rtl="0" algn="l">
              <a:lnSpc>
                <a:spcPct val="80000"/>
              </a:lnSpc>
              <a:spcBef>
                <a:spcPts val="2800"/>
              </a:spcBef>
              <a:spcAft>
                <a:spcPts val="0"/>
              </a:spcAft>
              <a:buSzPts val="605"/>
              <a:buNone/>
            </a:pPr>
            <a:r>
              <a:t/>
            </a:r>
            <a:endParaRPr sz="5475"/>
          </a:p>
          <a:p>
            <a:pPr indent="0" lvl="0" marL="0" rtl="0" algn="l">
              <a:lnSpc>
                <a:spcPct val="95000"/>
              </a:lnSpc>
              <a:spcBef>
                <a:spcPts val="0"/>
              </a:spcBef>
              <a:spcAft>
                <a:spcPts val="0"/>
              </a:spcAft>
              <a:buClr>
                <a:srgbClr val="353636"/>
              </a:buClr>
              <a:buSzPts val="2915"/>
              <a:buFont typeface="Avenir"/>
              <a:buNone/>
            </a:pPr>
            <a:r>
              <a:rPr b="1" lang="en-US" sz="5750"/>
              <a:t>If they are resisting all efforts of intervention</a:t>
            </a:r>
            <a:r>
              <a:rPr b="1" lang="en-US" sz="5750"/>
              <a:t>:</a:t>
            </a:r>
            <a:endParaRPr sz="5750"/>
          </a:p>
          <a:p>
            <a:pPr indent="-712137" lvl="0" marL="717848" rtl="0" algn="l">
              <a:lnSpc>
                <a:spcPct val="95000"/>
              </a:lnSpc>
              <a:spcBef>
                <a:spcPts val="3200"/>
              </a:spcBef>
              <a:spcAft>
                <a:spcPts val="0"/>
              </a:spcAft>
              <a:buSzPts val="5475"/>
              <a:buChar char="●"/>
            </a:pPr>
            <a:r>
              <a:rPr lang="en-US" sz="5475"/>
              <a:t>Provide a number they can call for help</a:t>
            </a:r>
            <a:endParaRPr sz="5475"/>
          </a:p>
          <a:p>
            <a:pPr indent="-712137" lvl="0" marL="717848" rtl="0" algn="l">
              <a:lnSpc>
                <a:spcPct val="95000"/>
              </a:lnSpc>
              <a:spcBef>
                <a:spcPts val="0"/>
              </a:spcBef>
              <a:spcAft>
                <a:spcPts val="0"/>
              </a:spcAft>
              <a:buSzPts val="5475"/>
              <a:buChar char="●"/>
            </a:pPr>
            <a:r>
              <a:rPr lang="en-US" sz="5475"/>
              <a:t>Arrange a follow up visit</a:t>
            </a:r>
            <a:endParaRPr sz="5475"/>
          </a:p>
          <a:p>
            <a:pPr indent="-712137" lvl="0" marL="717848" rtl="0" algn="l">
              <a:lnSpc>
                <a:spcPct val="95000"/>
              </a:lnSpc>
              <a:spcBef>
                <a:spcPts val="0"/>
              </a:spcBef>
              <a:spcAft>
                <a:spcPts val="0"/>
              </a:spcAft>
              <a:buSzPts val="5475"/>
              <a:buChar char="●"/>
            </a:pPr>
            <a:r>
              <a:rPr lang="en-US" sz="5475"/>
              <a:t>Develop a safety plan for when they are ready</a:t>
            </a:r>
            <a:endParaRPr sz="5475"/>
          </a:p>
          <a:p>
            <a:pPr indent="0" lvl="0" marL="0" rtl="0" algn="l">
              <a:lnSpc>
                <a:spcPct val="80000"/>
              </a:lnSpc>
              <a:spcBef>
                <a:spcPts val="3200"/>
              </a:spcBef>
              <a:spcAft>
                <a:spcPts val="0"/>
              </a:spcAft>
              <a:buSzPts val="605"/>
              <a:buNone/>
            </a:pPr>
            <a:r>
              <a:t/>
            </a:r>
            <a:endParaRPr sz="5475"/>
          </a:p>
        </p:txBody>
      </p:sp>
      <p:sp>
        <p:nvSpPr>
          <p:cNvPr id="160" name="Google Shape;160;p3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200" u="none" cap="none" strike="noStrike">
                <a:solidFill>
                  <a:srgbClr val="FFFFFF"/>
                </a:solidFill>
              </a:rPr>
              <a:t>RESPONDING TO VULNERABLE ADULT ABUSE</a:t>
            </a:r>
            <a:endParaRPr b="1" sz="6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1"/>
          <p:cNvSpPr txBox="1"/>
          <p:nvPr>
            <p:ph idx="4294967295" type="body"/>
          </p:nvPr>
        </p:nvSpPr>
        <p:spPr>
          <a:xfrm>
            <a:off x="1886066" y="4379550"/>
            <a:ext cx="19516200" cy="5765700"/>
          </a:xfrm>
          <a:prstGeom prst="rect">
            <a:avLst/>
          </a:prstGeom>
          <a:noFill/>
          <a:ln>
            <a:noFill/>
          </a:ln>
        </p:spPr>
        <p:txBody>
          <a:bodyPr anchorCtr="0" anchor="ctr" bIns="50800" lIns="50800" spcFirstLastPara="1" rIns="50800" wrap="square" tIns="50800">
            <a:noAutofit/>
          </a:bodyPr>
          <a:lstStyle/>
          <a:p>
            <a:pPr indent="0" lvl="0" marL="0" rtl="0" algn="l">
              <a:lnSpc>
                <a:spcPct val="80000"/>
              </a:lnSpc>
              <a:spcBef>
                <a:spcPts val="0"/>
              </a:spcBef>
              <a:spcAft>
                <a:spcPts val="0"/>
              </a:spcAft>
              <a:buClr>
                <a:srgbClr val="353636"/>
              </a:buClr>
              <a:buSzPts val="2915"/>
              <a:buFont typeface="Avenir"/>
              <a:buNone/>
            </a:pPr>
            <a:r>
              <a:t/>
            </a:r>
            <a:endParaRPr sz="5750"/>
          </a:p>
          <a:p>
            <a:pPr indent="-712137" lvl="0" marL="717848" rtl="0" algn="l">
              <a:lnSpc>
                <a:spcPct val="80000"/>
              </a:lnSpc>
              <a:spcBef>
                <a:spcPts val="2800"/>
              </a:spcBef>
              <a:spcAft>
                <a:spcPts val="0"/>
              </a:spcAft>
              <a:buSzPts val="5475"/>
              <a:buChar char="●"/>
            </a:pPr>
            <a:r>
              <a:rPr lang="en-US" sz="5475">
                <a:solidFill>
                  <a:srgbClr val="353636"/>
                </a:solidFill>
                <a:latin typeface="Avenir"/>
                <a:ea typeface="Avenir"/>
                <a:cs typeface="Avenir"/>
                <a:sym typeface="Avenir"/>
              </a:rPr>
              <a:t>Ensuring your church is a safe place for the vulnerable is not just a good idea, it’s a legal requirement.</a:t>
            </a:r>
            <a:endParaRPr sz="5475">
              <a:solidFill>
                <a:srgbClr val="353636"/>
              </a:solidFill>
              <a:latin typeface="Avenir"/>
              <a:ea typeface="Avenir"/>
              <a:cs typeface="Avenir"/>
              <a:sym typeface="Avenir"/>
            </a:endParaRPr>
          </a:p>
          <a:p>
            <a:pPr indent="-712137" lvl="0" marL="717848" rtl="0" algn="l">
              <a:lnSpc>
                <a:spcPct val="80000"/>
              </a:lnSpc>
              <a:spcBef>
                <a:spcPts val="2800"/>
              </a:spcBef>
              <a:spcAft>
                <a:spcPts val="0"/>
              </a:spcAft>
              <a:buClr>
                <a:srgbClr val="353636"/>
              </a:buClr>
              <a:buSzPts val="5475"/>
              <a:buFont typeface="Avenir"/>
              <a:buChar char="●"/>
            </a:pPr>
            <a:r>
              <a:rPr lang="en-US" sz="5475">
                <a:solidFill>
                  <a:srgbClr val="353636"/>
                </a:solidFill>
                <a:latin typeface="Avenir"/>
                <a:ea typeface="Avenir"/>
                <a:cs typeface="Avenir"/>
                <a:sym typeface="Avenir"/>
              </a:rPr>
              <a:t>Churches have a legal responsibility to ensure that a plan for prevention and protection is in place.</a:t>
            </a:r>
            <a:endParaRPr sz="5475">
              <a:solidFill>
                <a:srgbClr val="353636"/>
              </a:solidFill>
              <a:latin typeface="Avenir"/>
              <a:ea typeface="Avenir"/>
              <a:cs typeface="Avenir"/>
              <a:sym typeface="Avenir"/>
            </a:endParaRPr>
          </a:p>
          <a:p>
            <a:pPr indent="-712137" lvl="0" marL="717848" rtl="0" algn="l">
              <a:lnSpc>
                <a:spcPct val="80000"/>
              </a:lnSpc>
              <a:spcBef>
                <a:spcPts val="2800"/>
              </a:spcBef>
              <a:spcAft>
                <a:spcPts val="0"/>
              </a:spcAft>
              <a:buClr>
                <a:srgbClr val="353636"/>
              </a:buClr>
              <a:buSzPts val="5475"/>
              <a:buFont typeface="Avenir"/>
              <a:buChar char="●"/>
            </a:pPr>
            <a:r>
              <a:rPr lang="en-US" sz="5475">
                <a:solidFill>
                  <a:srgbClr val="353636"/>
                </a:solidFill>
                <a:latin typeface="Avenir"/>
                <a:ea typeface="Avenir"/>
                <a:cs typeface="Avenir"/>
                <a:sym typeface="Avenir"/>
              </a:rPr>
              <a:t>Insurance companies also require the same level of diligence in order to provide liability coverage.</a:t>
            </a:r>
            <a:endParaRPr sz="5475">
              <a:solidFill>
                <a:srgbClr val="353636"/>
              </a:solidFill>
              <a:latin typeface="Avenir"/>
              <a:ea typeface="Avenir"/>
              <a:cs typeface="Avenir"/>
              <a:sym typeface="Avenir"/>
            </a:endParaRPr>
          </a:p>
          <a:p>
            <a:pPr indent="-712137" lvl="0" marL="717848" rtl="0" algn="l">
              <a:lnSpc>
                <a:spcPct val="80000"/>
              </a:lnSpc>
              <a:spcBef>
                <a:spcPts val="2800"/>
              </a:spcBef>
              <a:spcAft>
                <a:spcPts val="0"/>
              </a:spcAft>
              <a:buClr>
                <a:srgbClr val="353636"/>
              </a:buClr>
              <a:buSzPts val="5475"/>
              <a:buFont typeface="Avenir"/>
              <a:buChar char="●"/>
            </a:pPr>
            <a:r>
              <a:rPr lang="en-US" sz="5475">
                <a:solidFill>
                  <a:srgbClr val="353636"/>
                </a:solidFill>
                <a:latin typeface="Avenir"/>
                <a:ea typeface="Avenir"/>
                <a:cs typeface="Avenir"/>
                <a:sym typeface="Avenir"/>
              </a:rPr>
              <a:t>Our communities need to be able to trust that we are doing everything in our power not only to serve well, but to be a safe place for everyone. Churches represent the heart of Jesus, who welcomed, cared for, and protected all who came to Him. Let’s be like Jesus, and do what He did.</a:t>
            </a:r>
            <a:endParaRPr sz="5475"/>
          </a:p>
        </p:txBody>
      </p:sp>
      <p:sp>
        <p:nvSpPr>
          <p:cNvPr id="166" name="Google Shape;166;p3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lang="en-US" sz="6200">
                <a:solidFill>
                  <a:srgbClr val="FFFFFF"/>
                </a:solidFill>
              </a:rPr>
              <a:t>PROTECTING &amp; PREVENTING ABUSE</a:t>
            </a:r>
            <a:endParaRPr b="1" sz="62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2"/>
          <p:cNvSpPr txBox="1"/>
          <p:nvPr>
            <p:ph idx="4294967295" type="body"/>
          </p:nvPr>
        </p:nvSpPr>
        <p:spPr>
          <a:xfrm>
            <a:off x="1599949" y="2377075"/>
            <a:ext cx="197997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500"/>
              <a:t>B</a:t>
            </a:r>
            <a:r>
              <a:rPr b="1" lang="en-US" sz="5500">
                <a:latin typeface="Avenir"/>
                <a:ea typeface="Avenir"/>
                <a:cs typeface="Avenir"/>
                <a:sym typeface="Avenir"/>
              </a:rPr>
              <a:t>rainstorm:</a:t>
            </a:r>
            <a:endParaRPr sz="55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What activities, programs and events do we have that are </a:t>
            </a:r>
            <a:br>
              <a:rPr b="0" i="0" lang="en-US" sz="5000" u="none" cap="none" strike="noStrike">
                <a:solidFill>
                  <a:srgbClr val="353636"/>
                </a:solidFill>
                <a:latin typeface="Avenir"/>
                <a:ea typeface="Avenir"/>
                <a:cs typeface="Avenir"/>
                <a:sym typeface="Avenir"/>
              </a:rPr>
            </a:br>
            <a:r>
              <a:rPr b="0" i="0" lang="en-US" sz="5000" u="none" cap="none" strike="noStrike">
                <a:solidFill>
                  <a:srgbClr val="353636"/>
                </a:solidFill>
                <a:latin typeface="Avenir"/>
                <a:ea typeface="Avenir"/>
                <a:cs typeface="Avenir"/>
                <a:sym typeface="Avenir"/>
              </a:rPr>
              <a:t>higher risk?</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Which age groups are higher risk?</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Are there any rooms, areas, or facilities that we have that are higher risk?</a:t>
            </a:r>
            <a:endParaRPr sz="5000"/>
          </a:p>
        </p:txBody>
      </p:sp>
      <p:sp>
        <p:nvSpPr>
          <p:cNvPr id="172" name="Google Shape;172;p3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PREVENTION BY SUPERVISION</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idx="4294967295" type="body"/>
          </p:nvPr>
        </p:nvSpPr>
        <p:spPr>
          <a:xfrm>
            <a:off x="2170475" y="2300875"/>
            <a:ext cx="206136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500">
                <a:latin typeface="Avenir"/>
                <a:ea typeface="Avenir"/>
                <a:cs typeface="Avenir"/>
                <a:sym typeface="Avenir"/>
              </a:rPr>
              <a:t>Categories of abuse:</a:t>
            </a:r>
            <a:endParaRPr sz="55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physical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sexual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emotional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neglect</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spiritual </a:t>
            </a:r>
            <a:endParaRPr sz="5000"/>
          </a:p>
        </p:txBody>
      </p:sp>
      <p:sp>
        <p:nvSpPr>
          <p:cNvPr id="66" name="Google Shape;66;p1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UNDERSTANDING ABUSE</a:t>
            </a:r>
            <a:endParaRPr b="1" sz="8000"/>
          </a:p>
        </p:txBody>
      </p:sp>
      <p:sp>
        <p:nvSpPr>
          <p:cNvPr id="67" name="Google Shape;67;p15"/>
          <p:cNvSpPr/>
          <p:nvPr/>
        </p:nvSpPr>
        <p:spPr>
          <a:xfrm>
            <a:off x="10879225" y="4361575"/>
            <a:ext cx="12122400" cy="6138600"/>
          </a:xfrm>
          <a:prstGeom prst="rect">
            <a:avLst/>
          </a:prstGeom>
          <a:noFill/>
          <a:ln cap="flat" cmpd="sng" w="88900">
            <a:solidFill>
              <a:srgbClr val="FDCB57"/>
            </a:solidFill>
            <a:prstDash val="solid"/>
            <a:miter lim="4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FFFFFF"/>
              </a:buClr>
              <a:buSzPts val="3200"/>
              <a:buFont typeface="Helvetica Neue"/>
              <a:buNone/>
            </a:pPr>
            <a:r>
              <a:t/>
            </a:r>
            <a:endParaRPr b="0" i="0" sz="3200" u="none" cap="none" strike="noStrike">
              <a:solidFill>
                <a:srgbClr val="FFFFFF"/>
              </a:solidFill>
              <a:latin typeface="Helvetica Neue"/>
              <a:ea typeface="Helvetica Neue"/>
              <a:cs typeface="Helvetica Neue"/>
              <a:sym typeface="Helvetica Neue"/>
            </a:endParaRPr>
          </a:p>
        </p:txBody>
      </p:sp>
      <p:sp>
        <p:nvSpPr>
          <p:cNvPr id="68" name="Google Shape;68;p15"/>
          <p:cNvSpPr txBox="1"/>
          <p:nvPr/>
        </p:nvSpPr>
        <p:spPr>
          <a:xfrm>
            <a:off x="12001675" y="5347375"/>
            <a:ext cx="9877500" cy="3709800"/>
          </a:xfrm>
          <a:prstGeom prst="rect">
            <a:avLst/>
          </a:prstGeom>
          <a:noFill/>
          <a:ln>
            <a:noFill/>
          </a:ln>
        </p:spPr>
        <p:txBody>
          <a:bodyPr anchorCtr="0" anchor="t" bIns="71425" lIns="71425" spcFirstLastPara="1" rIns="71425" wrap="square" tIns="71425">
            <a:noAutofit/>
          </a:bodyPr>
          <a:lstStyle/>
          <a:p>
            <a:pPr indent="0" lvl="0" marL="0" marR="0" rtl="0" algn="ctr">
              <a:lnSpc>
                <a:spcPct val="100000"/>
              </a:lnSpc>
              <a:spcBef>
                <a:spcPts val="0"/>
              </a:spcBef>
              <a:spcAft>
                <a:spcPts val="0"/>
              </a:spcAft>
              <a:buClr>
                <a:srgbClr val="353636"/>
              </a:buClr>
              <a:buSzPts val="5300"/>
              <a:buFont typeface="Avenir"/>
              <a:buNone/>
            </a:pPr>
            <a:r>
              <a:rPr b="0" i="0" lang="en-US" sz="5300" u="none" cap="none" strike="noStrike">
                <a:solidFill>
                  <a:srgbClr val="353636"/>
                </a:solidFill>
                <a:latin typeface="Avenir"/>
                <a:ea typeface="Avenir"/>
                <a:cs typeface="Avenir"/>
                <a:sym typeface="Avenir"/>
              </a:rPr>
              <a:t>Within these categories fall forms of abuse such as</a:t>
            </a:r>
            <a:r>
              <a:rPr b="1" i="0" lang="en-US" sz="5300" u="none" cap="none" strike="noStrike">
                <a:solidFill>
                  <a:srgbClr val="353636"/>
                </a:solidFill>
                <a:latin typeface="Avenir"/>
                <a:ea typeface="Avenir"/>
                <a:cs typeface="Avenir"/>
                <a:sym typeface="Avenir"/>
              </a:rPr>
              <a:t> </a:t>
            </a:r>
            <a:r>
              <a:rPr b="1" i="0" lang="en-US" sz="5300" u="none" cap="none" strike="noStrike">
                <a:solidFill>
                  <a:srgbClr val="FDCB57"/>
                </a:solidFill>
                <a:latin typeface="Avenir"/>
                <a:ea typeface="Avenir"/>
                <a:cs typeface="Avenir"/>
                <a:sym typeface="Avenir"/>
              </a:rPr>
              <a:t>harassment, discrimination</a:t>
            </a:r>
            <a:r>
              <a:rPr b="0" i="0" lang="en-US" sz="5300" u="none" cap="none" strike="noStrike">
                <a:solidFill>
                  <a:srgbClr val="353636"/>
                </a:solidFill>
                <a:latin typeface="Avenir"/>
                <a:ea typeface="Avenir"/>
                <a:cs typeface="Avenir"/>
                <a:sym typeface="Avenir"/>
              </a:rPr>
              <a:t>, and </a:t>
            </a:r>
            <a:r>
              <a:rPr b="1" i="0" lang="en-US" sz="5300" u="none" cap="none" strike="noStrike">
                <a:solidFill>
                  <a:srgbClr val="FDCB57"/>
                </a:solidFill>
                <a:latin typeface="Avenir"/>
                <a:ea typeface="Avenir"/>
                <a:cs typeface="Avenir"/>
                <a:sym typeface="Avenir"/>
              </a:rPr>
              <a:t>exposure to abuse</a:t>
            </a:r>
            <a:r>
              <a:rPr b="0" i="0" lang="en-US" sz="5300" u="none" cap="none" strike="noStrike">
                <a:solidFill>
                  <a:srgbClr val="353636"/>
                </a:solidFill>
                <a:latin typeface="Avenir"/>
                <a:ea typeface="Avenir"/>
                <a:cs typeface="Avenir"/>
                <a:sym typeface="Avenir"/>
              </a:rPr>
              <a:t>, especially domestic abuse.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3"/>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000">
                <a:latin typeface="Avenir"/>
                <a:ea typeface="Avenir"/>
                <a:cs typeface="Avenir"/>
                <a:sym typeface="Avenir"/>
              </a:rPr>
              <a:t>Two screened volunteers per:</a:t>
            </a:r>
            <a:endParaRPr sz="50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6 infants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10 toddlers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elementary aged children</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14 junior high / middle school students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senior / high school students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vulnerable adults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6 children with disabilities</a:t>
            </a:r>
            <a:endParaRPr sz="4500"/>
          </a:p>
        </p:txBody>
      </p:sp>
      <p:sp>
        <p:nvSpPr>
          <p:cNvPr id="178" name="Google Shape;178;p3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PREVENTION BY SUPERVISION - STAFF RATIOS</a:t>
            </a:r>
            <a:endParaRPr b="1" sz="6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4"/>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4769"/>
              <a:buFont typeface="Avenir"/>
              <a:buNone/>
            </a:pPr>
            <a:r>
              <a:rPr b="1" lang="en-US" sz="5000">
                <a:latin typeface="Avenir"/>
                <a:ea typeface="Avenir"/>
                <a:cs typeface="Avenir"/>
                <a:sym typeface="Avenir"/>
              </a:rPr>
              <a:t>Supervision ratios might seem daunting, but you can get creative!</a:t>
            </a:r>
            <a:endParaRPr sz="5000"/>
          </a:p>
          <a:p>
            <a:pPr indent="-579839" lvl="0" marL="612060" rtl="0" algn="l">
              <a:lnSpc>
                <a:spcPct val="100000"/>
              </a:lnSpc>
              <a:spcBef>
                <a:spcPts val="2500"/>
              </a:spcBef>
              <a:spcAft>
                <a:spcPts val="0"/>
              </a:spcAft>
              <a:buSzPts val="4500"/>
              <a:buChar char="●"/>
            </a:pPr>
            <a:r>
              <a:rPr lang="en-US" sz="4500"/>
              <a:t>You need a minimum of 2 unrelated personnel (except non emergency) or…</a:t>
            </a:r>
            <a:endParaRPr sz="4500"/>
          </a:p>
          <a:p>
            <a:pPr indent="-579839" lvl="4" marL="2212260" rtl="0" algn="l">
              <a:lnSpc>
                <a:spcPct val="100000"/>
              </a:lnSpc>
              <a:spcBef>
                <a:spcPts val="2500"/>
              </a:spcBef>
              <a:spcAft>
                <a:spcPts val="0"/>
              </a:spcAft>
              <a:buSzPts val="4500"/>
              <a:buChar char="○"/>
            </a:pPr>
            <a:r>
              <a:rPr lang="en-US" sz="4500"/>
              <a:t>One personnel with windows having clear lines of sight or an open door with hall monitors</a:t>
            </a:r>
            <a:endParaRPr sz="4500"/>
          </a:p>
          <a:p>
            <a:pPr indent="-579839" lvl="0" marL="612060" rtl="0" algn="l">
              <a:lnSpc>
                <a:spcPct val="100000"/>
              </a:lnSpc>
              <a:spcBef>
                <a:spcPts val="2500"/>
              </a:spcBef>
              <a:spcAft>
                <a:spcPts val="0"/>
              </a:spcAft>
              <a:buSzPts val="4500"/>
              <a:buChar char="●"/>
            </a:pPr>
            <a:r>
              <a:rPr lang="en-US" sz="4500"/>
              <a:t>Don’t be alone with a vulnerable person — the key is to stay in sight of others</a:t>
            </a:r>
            <a:endParaRPr sz="4500"/>
          </a:p>
          <a:p>
            <a:pPr indent="-579839" lvl="0" marL="612060" rtl="0" algn="l">
              <a:lnSpc>
                <a:spcPct val="100000"/>
              </a:lnSpc>
              <a:spcBef>
                <a:spcPts val="2500"/>
              </a:spcBef>
              <a:spcAft>
                <a:spcPts val="0"/>
              </a:spcAft>
              <a:buSzPts val="4500"/>
              <a:buChar char="●"/>
            </a:pPr>
            <a:r>
              <a:rPr lang="en-US" sz="4500"/>
              <a:t>Never be in the washroom alone with children. Keep the door propped open and have hall monitors walk by regularly</a:t>
            </a:r>
            <a:endParaRPr sz="4500"/>
          </a:p>
          <a:p>
            <a:pPr indent="-579839" lvl="0" marL="612060" rtl="0" algn="l">
              <a:lnSpc>
                <a:spcPct val="100000"/>
              </a:lnSpc>
              <a:spcBef>
                <a:spcPts val="2500"/>
              </a:spcBef>
              <a:spcAft>
                <a:spcPts val="0"/>
              </a:spcAft>
              <a:buSzPts val="4500"/>
              <a:buChar char="●"/>
            </a:pPr>
            <a:r>
              <a:rPr lang="en-US" sz="4500"/>
              <a:t>Encourage older kids to use the buddy system</a:t>
            </a:r>
            <a:endParaRPr sz="4500"/>
          </a:p>
        </p:txBody>
      </p:sp>
      <p:sp>
        <p:nvSpPr>
          <p:cNvPr id="184" name="Google Shape;184;p34"/>
          <p:cNvSpPr txBox="1"/>
          <p:nvPr>
            <p:ph idx="4294967295" type="title"/>
          </p:nvPr>
        </p:nvSpPr>
        <p:spPr>
          <a:xfrm>
            <a:off x="1141335" y="3758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PREVENTION BY SUPERVISION - STAFF RATIOS</a:t>
            </a:r>
            <a:endParaRPr b="1" sz="6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5"/>
          <p:cNvSpPr txBox="1"/>
          <p:nvPr>
            <p:ph idx="4294967295" type="body"/>
          </p:nvPr>
        </p:nvSpPr>
        <p:spPr>
          <a:xfrm>
            <a:off x="1599942" y="2614467"/>
            <a:ext cx="21184200" cy="9955200"/>
          </a:xfrm>
          <a:prstGeom prst="rect">
            <a:avLst/>
          </a:prstGeom>
          <a:noFill/>
          <a:ln>
            <a:noFill/>
          </a:ln>
        </p:spPr>
        <p:txBody>
          <a:bodyPr anchorCtr="0" anchor="ctr" bIns="50800" lIns="50800" spcFirstLastPara="1" rIns="50800" wrap="square" tIns="50800">
            <a:normAutofit/>
          </a:bodyPr>
          <a:lstStyle/>
          <a:p>
            <a:pPr indent="-613844" lvl="0" marL="646064" rtl="0" algn="l">
              <a:lnSpc>
                <a:spcPct val="100000"/>
              </a:lnSpc>
              <a:spcBef>
                <a:spcPts val="0"/>
              </a:spcBef>
              <a:spcAft>
                <a:spcPts val="0"/>
              </a:spcAft>
              <a:buSzPts val="4500"/>
              <a:buChar char="●"/>
            </a:pPr>
            <a:r>
              <a:rPr lang="en-US" sz="4500"/>
              <a:t>Supervision of youth is tricky but remember:</a:t>
            </a:r>
            <a:endParaRPr sz="4500"/>
          </a:p>
          <a:p>
            <a:pPr indent="-613844" lvl="0" marL="646064" rtl="0" algn="l">
              <a:lnSpc>
                <a:spcPct val="100000"/>
              </a:lnSpc>
              <a:spcBef>
                <a:spcPts val="2500"/>
              </a:spcBef>
              <a:spcAft>
                <a:spcPts val="0"/>
              </a:spcAft>
              <a:buSzPts val="4500"/>
              <a:buChar char="●"/>
            </a:pPr>
            <a:r>
              <a:rPr lang="en-US" sz="4500"/>
              <a:t>Avoid isolation — this is the main point!</a:t>
            </a:r>
            <a:endParaRPr sz="4500"/>
          </a:p>
          <a:p>
            <a:pPr indent="-613844" lvl="0" marL="646064" rtl="0" algn="l">
              <a:lnSpc>
                <a:spcPct val="100000"/>
              </a:lnSpc>
              <a:spcBef>
                <a:spcPts val="2500"/>
              </a:spcBef>
              <a:spcAft>
                <a:spcPts val="0"/>
              </a:spcAft>
              <a:buSzPts val="4500"/>
              <a:buChar char="●"/>
            </a:pPr>
            <a:r>
              <a:rPr lang="en-US" sz="4500"/>
              <a:t>Don’t date a student (even if there’s not a big age difference, just don’t)</a:t>
            </a:r>
            <a:endParaRPr sz="4500"/>
          </a:p>
          <a:p>
            <a:pPr indent="-613844" lvl="0" marL="646064" rtl="0" algn="l">
              <a:lnSpc>
                <a:spcPct val="100000"/>
              </a:lnSpc>
              <a:spcBef>
                <a:spcPts val="2500"/>
              </a:spcBef>
              <a:spcAft>
                <a:spcPts val="0"/>
              </a:spcAft>
              <a:buSzPts val="4500"/>
              <a:buChar char="●"/>
            </a:pPr>
            <a:r>
              <a:rPr lang="en-US" sz="4500"/>
              <a:t>Travel in groups with another adult (ideally a screened adult)</a:t>
            </a:r>
            <a:br>
              <a:rPr lang="en-US" sz="4500"/>
            </a:br>
            <a:r>
              <a:rPr lang="en-US" sz="4500"/>
              <a:t>If that’s not possible, notify your ministry lead ASAP with a text and email as well as call their parents on speaker to avoid isolation</a:t>
            </a:r>
            <a:endParaRPr sz="4500"/>
          </a:p>
          <a:p>
            <a:pPr indent="-613844" lvl="0" marL="646064" rtl="0" algn="l">
              <a:lnSpc>
                <a:spcPct val="100000"/>
              </a:lnSpc>
              <a:spcBef>
                <a:spcPts val="2500"/>
              </a:spcBef>
              <a:spcAft>
                <a:spcPts val="0"/>
              </a:spcAft>
              <a:buSzPts val="4500"/>
              <a:buChar char="●"/>
            </a:pPr>
            <a:r>
              <a:rPr lang="en-US" sz="4500"/>
              <a:t>Plan one-on-one meetings to be in sight of other screened adults, either in the church or in public</a:t>
            </a:r>
            <a:endParaRPr sz="4500"/>
          </a:p>
          <a:p>
            <a:pPr indent="-613844" lvl="0" marL="646064" rtl="0" algn="l">
              <a:lnSpc>
                <a:spcPct val="100000"/>
              </a:lnSpc>
              <a:spcBef>
                <a:spcPts val="2500"/>
              </a:spcBef>
              <a:spcAft>
                <a:spcPts val="0"/>
              </a:spcAft>
              <a:buSzPts val="4500"/>
              <a:buChar char="●"/>
            </a:pPr>
            <a:r>
              <a:rPr lang="en-US" sz="4500"/>
              <a:t>Always communicate with parents and the Ministry lead about the meeting details and submit the one-on-one meetings details form</a:t>
            </a:r>
            <a:endParaRPr sz="4500"/>
          </a:p>
        </p:txBody>
      </p:sp>
      <p:sp>
        <p:nvSpPr>
          <p:cNvPr id="190" name="Google Shape;190;p3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PREVENTION BY SUPERVISION - YOUTH</a:t>
            </a:r>
            <a:endParaRPr b="1" sz="65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6"/>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Hold a crying preschooler</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Speak at eye level</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Put an arm around shoulder (side-hug)</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Pat hand, shoulder or back to affirm</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Hold a young child's hand when speaking, listen or walking to activity</a:t>
            </a:r>
            <a:endParaRPr sz="5000"/>
          </a:p>
          <a:p>
            <a:pPr indent="-681974" lvl="0" marL="717848"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High fives and fist bumps are great!</a:t>
            </a:r>
            <a:endParaRPr sz="5000"/>
          </a:p>
          <a:p>
            <a:pPr indent="0" lvl="0" marL="720341" rtl="0" algn="l">
              <a:lnSpc>
                <a:spcPct val="100000"/>
              </a:lnSpc>
              <a:spcBef>
                <a:spcPts val="2800"/>
              </a:spcBef>
              <a:spcAft>
                <a:spcPts val="0"/>
              </a:spcAft>
              <a:buNone/>
            </a:pPr>
            <a:r>
              <a:t/>
            </a:r>
            <a:endParaRPr sz="4500"/>
          </a:p>
          <a:p>
            <a:pPr indent="0" lvl="0" marL="0" rtl="0" algn="ctr">
              <a:lnSpc>
                <a:spcPct val="100000"/>
              </a:lnSpc>
              <a:spcBef>
                <a:spcPts val="2800"/>
              </a:spcBef>
              <a:spcAft>
                <a:spcPts val="0"/>
              </a:spcAft>
              <a:buClr>
                <a:srgbClr val="353636"/>
              </a:buClr>
              <a:buSzPts val="5300"/>
              <a:buFont typeface="Avenir"/>
              <a:buNone/>
            </a:pPr>
            <a:r>
              <a:rPr b="1" lang="en-US" sz="5500">
                <a:latin typeface="Avenir"/>
                <a:ea typeface="Avenir"/>
                <a:cs typeface="Avenir"/>
                <a:sym typeface="Avenir"/>
              </a:rPr>
              <a:t>All touch must be done in view of others!</a:t>
            </a:r>
            <a:endParaRPr sz="5500"/>
          </a:p>
        </p:txBody>
      </p:sp>
      <p:sp>
        <p:nvSpPr>
          <p:cNvPr id="196" name="Google Shape;196;p3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APPROPRIATE DISPLAYS OF AFFECTION</a:t>
            </a:r>
            <a:endParaRPr b="1" sz="65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7"/>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Kissing or coaxing someone to kiss you</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Engaging in extended hugging or tickling</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Holding someone’s face</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Touching in any area covered by a bathing suit</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Carrying older children</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Engaging in prolonged physical contact</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Corporal punishment </a:t>
            </a:r>
            <a:endParaRPr sz="5000"/>
          </a:p>
        </p:txBody>
      </p:sp>
      <p:sp>
        <p:nvSpPr>
          <p:cNvPr id="202" name="Google Shape;202;p3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INAPPROPRIATE DISPLAYS OF AFFECTION</a:t>
            </a:r>
            <a:endParaRPr b="1" sz="65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8"/>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01341" lvl="0" marL="619493" rtl="0" algn="l">
              <a:lnSpc>
                <a:spcPct val="100000"/>
              </a:lnSpc>
              <a:spcBef>
                <a:spcPts val="0"/>
              </a:spcBef>
              <a:spcAft>
                <a:spcPts val="0"/>
              </a:spcAft>
              <a:buSzPts val="4500"/>
              <a:buChar char="●"/>
            </a:pPr>
            <a:r>
              <a:rPr lang="en-US" sz="4500"/>
              <a:t>Identify ministry personnel during programs</a:t>
            </a:r>
            <a:endParaRPr sz="4500"/>
          </a:p>
          <a:p>
            <a:pPr indent="-601341" lvl="0" marL="619493" rtl="0" algn="l">
              <a:lnSpc>
                <a:spcPct val="100000"/>
              </a:lnSpc>
              <a:spcBef>
                <a:spcPts val="2400"/>
              </a:spcBef>
              <a:spcAft>
                <a:spcPts val="0"/>
              </a:spcAft>
              <a:buSzPts val="4500"/>
              <a:buChar char="●"/>
            </a:pPr>
            <a:r>
              <a:rPr lang="en-US" sz="4500"/>
              <a:t>Do not leave children unattended</a:t>
            </a:r>
            <a:endParaRPr sz="4500"/>
          </a:p>
          <a:p>
            <a:pPr indent="-601341" lvl="0" marL="619493" rtl="0" algn="l">
              <a:lnSpc>
                <a:spcPct val="100000"/>
              </a:lnSpc>
              <a:spcBef>
                <a:spcPts val="2400"/>
              </a:spcBef>
              <a:spcAft>
                <a:spcPts val="0"/>
              </a:spcAft>
              <a:buSzPts val="4500"/>
              <a:buChar char="●"/>
            </a:pPr>
            <a:r>
              <a:rPr lang="en-US" sz="4500"/>
              <a:t>Limit responsibility of occasional observer — they can’t supervise</a:t>
            </a:r>
            <a:endParaRPr sz="4500"/>
          </a:p>
          <a:p>
            <a:pPr indent="-601341" lvl="0" marL="619493" rtl="0" algn="l">
              <a:lnSpc>
                <a:spcPct val="100000"/>
              </a:lnSpc>
              <a:spcBef>
                <a:spcPts val="2400"/>
              </a:spcBef>
              <a:spcAft>
                <a:spcPts val="0"/>
              </a:spcAft>
              <a:buSzPts val="4500"/>
              <a:buChar char="●"/>
            </a:pPr>
            <a:r>
              <a:rPr lang="en-US" sz="4500"/>
              <a:t>Avoid accepting contagious children into programming</a:t>
            </a:r>
            <a:endParaRPr sz="4500"/>
          </a:p>
          <a:p>
            <a:pPr indent="-601341" lvl="0" marL="619493" rtl="0" algn="l">
              <a:lnSpc>
                <a:spcPct val="100000"/>
              </a:lnSpc>
              <a:spcBef>
                <a:spcPts val="2400"/>
              </a:spcBef>
              <a:spcAft>
                <a:spcPts val="0"/>
              </a:spcAft>
              <a:buSzPts val="4500"/>
              <a:buChar char="●"/>
            </a:pPr>
            <a:r>
              <a:rPr lang="en-US" sz="4500"/>
              <a:t>Encourage parents to deal with diapers or washroom needs before programming</a:t>
            </a:r>
            <a:endParaRPr sz="4500"/>
          </a:p>
          <a:p>
            <a:pPr indent="-601341" lvl="0" marL="619493" rtl="0" algn="l">
              <a:lnSpc>
                <a:spcPct val="100000"/>
              </a:lnSpc>
              <a:spcBef>
                <a:spcPts val="2400"/>
              </a:spcBef>
              <a:spcAft>
                <a:spcPts val="0"/>
              </a:spcAft>
              <a:buSzPts val="4500"/>
              <a:buChar char="●"/>
            </a:pPr>
            <a:r>
              <a:rPr lang="en-US" sz="4500"/>
              <a:t>Sign-in / sign-out system for young children are a great way to take attendance and to ensure they don’t get lost</a:t>
            </a:r>
            <a:endParaRPr sz="4500"/>
          </a:p>
          <a:p>
            <a:pPr indent="-601341" lvl="0" marL="619493" rtl="0" algn="l">
              <a:lnSpc>
                <a:spcPct val="100000"/>
              </a:lnSpc>
              <a:spcBef>
                <a:spcPts val="2400"/>
              </a:spcBef>
              <a:spcAft>
                <a:spcPts val="0"/>
              </a:spcAft>
              <a:buSzPts val="4500"/>
              <a:buChar char="●"/>
            </a:pPr>
            <a:r>
              <a:rPr lang="en-US" sz="4500"/>
              <a:t>Older children may come and go in the buddy system if hall monitors are utilized</a:t>
            </a:r>
            <a:endParaRPr sz="4500"/>
          </a:p>
        </p:txBody>
      </p:sp>
      <p:sp>
        <p:nvSpPr>
          <p:cNvPr id="208" name="Google Shape;208;p3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PROTECTION PROCEDURES</a:t>
            </a:r>
            <a:endParaRPr b="1"/>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9"/>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73458" lvl="0" marL="698731" rtl="0" algn="l">
              <a:lnSpc>
                <a:spcPct val="100000"/>
              </a:lnSpc>
              <a:spcBef>
                <a:spcPts val="0"/>
              </a:spcBef>
              <a:spcAft>
                <a:spcPts val="0"/>
              </a:spcAft>
              <a:buSzPts val="5000"/>
              <a:buChar char="●"/>
            </a:pPr>
            <a:r>
              <a:rPr lang="en-US" sz="5000"/>
              <a:t>Registration forms for each program</a:t>
            </a:r>
            <a:endParaRPr sz="5000"/>
          </a:p>
          <a:p>
            <a:pPr indent="-673458" lvl="0" marL="698731" rtl="0" algn="l">
              <a:lnSpc>
                <a:spcPct val="100000"/>
              </a:lnSpc>
              <a:spcBef>
                <a:spcPts val="2700"/>
              </a:spcBef>
              <a:spcAft>
                <a:spcPts val="0"/>
              </a:spcAft>
              <a:buSzPts val="5000"/>
              <a:buChar char="●"/>
            </a:pPr>
            <a:r>
              <a:rPr lang="en-US" sz="5000"/>
              <a:t>Attendance taken at each event or visitation, noting all present</a:t>
            </a:r>
            <a:endParaRPr sz="5000"/>
          </a:p>
          <a:p>
            <a:pPr indent="-673458" lvl="0" marL="698731" rtl="0" algn="l">
              <a:lnSpc>
                <a:spcPct val="100000"/>
              </a:lnSpc>
              <a:spcBef>
                <a:spcPts val="2700"/>
              </a:spcBef>
              <a:spcAft>
                <a:spcPts val="0"/>
              </a:spcAft>
              <a:buSzPts val="5000"/>
              <a:buChar char="●"/>
            </a:pPr>
            <a:r>
              <a:rPr lang="en-US" sz="5000"/>
              <a:t>Release forms for all high risk activities</a:t>
            </a:r>
            <a:endParaRPr sz="5000"/>
          </a:p>
          <a:p>
            <a:pPr indent="-673458" lvl="0" marL="698731" rtl="0" algn="l">
              <a:lnSpc>
                <a:spcPct val="100000"/>
              </a:lnSpc>
              <a:spcBef>
                <a:spcPts val="2700"/>
              </a:spcBef>
              <a:spcAft>
                <a:spcPts val="0"/>
              </a:spcAft>
              <a:buSzPts val="5000"/>
              <a:buChar char="●"/>
            </a:pPr>
            <a:r>
              <a:rPr lang="en-US" sz="5000"/>
              <a:t>In situations where policy cannot be met, get permission from ministry lead and parents, keeping all the documentation</a:t>
            </a:r>
            <a:endParaRPr sz="5000"/>
          </a:p>
          <a:p>
            <a:pPr indent="-673458" lvl="0" marL="698731" rtl="0" algn="l">
              <a:lnSpc>
                <a:spcPct val="100000"/>
              </a:lnSpc>
              <a:spcBef>
                <a:spcPts val="2700"/>
              </a:spcBef>
              <a:spcAft>
                <a:spcPts val="0"/>
              </a:spcAft>
              <a:buSzPts val="5000"/>
              <a:buChar char="●"/>
            </a:pPr>
            <a:r>
              <a:rPr lang="en-US" sz="5000"/>
              <a:t>Fill out an incident report for any accidents, injuries, illnesses, or indicators/suspicions of abuse</a:t>
            </a:r>
            <a:endParaRPr sz="5000"/>
          </a:p>
          <a:p>
            <a:pPr indent="-673458" lvl="0" marL="698731" rtl="0" algn="l">
              <a:lnSpc>
                <a:spcPct val="100000"/>
              </a:lnSpc>
              <a:spcBef>
                <a:spcPts val="2700"/>
              </a:spcBef>
              <a:spcAft>
                <a:spcPts val="0"/>
              </a:spcAft>
              <a:buSzPts val="5000"/>
              <a:buChar char="●"/>
            </a:pPr>
            <a:r>
              <a:rPr lang="en-US" sz="5000"/>
              <a:t>There is no statue of limitations on child abuse. Therefore keep records indefinitely.</a:t>
            </a:r>
            <a:endParaRPr sz="5000"/>
          </a:p>
        </p:txBody>
      </p:sp>
      <p:sp>
        <p:nvSpPr>
          <p:cNvPr id="214" name="Google Shape;214;p3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RECORD KEEPING</a:t>
            </a:r>
            <a:endParaRPr b="1"/>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0"/>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597671" lvl="0" marL="612290" rtl="0" algn="l">
              <a:lnSpc>
                <a:spcPct val="100000"/>
              </a:lnSpc>
              <a:spcBef>
                <a:spcPts val="0"/>
              </a:spcBef>
              <a:spcAft>
                <a:spcPts val="0"/>
              </a:spcAft>
              <a:buSzPts val="4500"/>
              <a:buChar char="●"/>
            </a:pPr>
            <a:r>
              <a:rPr lang="en-US" sz="4500"/>
              <a:t>Personnel shouldn’t give any over the counter medications without written authorization and instructions from a physician or parent. </a:t>
            </a:r>
            <a:endParaRPr sz="4500"/>
          </a:p>
          <a:p>
            <a:pPr indent="-629421" lvl="0" marL="612290" rtl="0" algn="l">
              <a:lnSpc>
                <a:spcPct val="100000"/>
              </a:lnSpc>
              <a:spcBef>
                <a:spcPts val="2300"/>
              </a:spcBef>
              <a:spcAft>
                <a:spcPts val="0"/>
              </a:spcAft>
              <a:buSzPts val="5000"/>
              <a:buChar char="●"/>
            </a:pPr>
            <a:r>
              <a:rPr b="1" lang="en-US" sz="5000">
                <a:latin typeface="Avenir"/>
                <a:ea typeface="Avenir"/>
                <a:cs typeface="Avenir"/>
                <a:sym typeface="Avenir"/>
              </a:rPr>
              <a:t>If necessary to provide medication:</a:t>
            </a:r>
            <a:endParaRPr sz="5000"/>
          </a:p>
          <a:p>
            <a:pPr indent="-512348" lvl="3" marL="1660441" rtl="0" algn="l">
              <a:lnSpc>
                <a:spcPct val="100000"/>
              </a:lnSpc>
              <a:spcBef>
                <a:spcPts val="2300"/>
              </a:spcBef>
              <a:spcAft>
                <a:spcPts val="0"/>
              </a:spcAft>
              <a:buSzPts val="4500"/>
              <a:buChar char="●"/>
            </a:pPr>
            <a:r>
              <a:rPr lang="en-US" sz="4500"/>
              <a:t>Prescription must be in the original container</a:t>
            </a:r>
            <a:endParaRPr sz="4500"/>
          </a:p>
          <a:p>
            <a:pPr indent="-512348" lvl="3" marL="1660441" rtl="0" algn="l">
              <a:lnSpc>
                <a:spcPct val="100000"/>
              </a:lnSpc>
              <a:spcBef>
                <a:spcPts val="2300"/>
              </a:spcBef>
              <a:spcAft>
                <a:spcPts val="0"/>
              </a:spcAft>
              <a:buSzPts val="4500"/>
              <a:buChar char="●"/>
            </a:pPr>
            <a:r>
              <a:rPr lang="en-US" sz="4500"/>
              <a:t>Parent’s must complete medication form with instructions</a:t>
            </a:r>
            <a:endParaRPr sz="4500"/>
          </a:p>
          <a:p>
            <a:pPr indent="-512348" lvl="3" marL="1660441" rtl="0" algn="l">
              <a:lnSpc>
                <a:spcPct val="100000"/>
              </a:lnSpc>
              <a:spcBef>
                <a:spcPts val="2300"/>
              </a:spcBef>
              <a:spcAft>
                <a:spcPts val="0"/>
              </a:spcAft>
              <a:buSzPts val="4500"/>
              <a:buChar char="●"/>
            </a:pPr>
            <a:r>
              <a:rPr lang="en-US" sz="4500"/>
              <a:t>Requests signed, dated, filed permanently</a:t>
            </a:r>
            <a:endParaRPr sz="4500"/>
          </a:p>
          <a:p>
            <a:pPr indent="-512348" lvl="3" marL="1660441" rtl="0" algn="l">
              <a:lnSpc>
                <a:spcPct val="100000"/>
              </a:lnSpc>
              <a:spcBef>
                <a:spcPts val="2300"/>
              </a:spcBef>
              <a:spcAft>
                <a:spcPts val="0"/>
              </a:spcAft>
              <a:buSzPts val="4500"/>
              <a:buChar char="●"/>
            </a:pPr>
            <a:r>
              <a:rPr lang="en-US" sz="4500"/>
              <a:t>Medication given by parent-designated leader</a:t>
            </a:r>
            <a:endParaRPr sz="4500"/>
          </a:p>
          <a:p>
            <a:pPr indent="0" lvl="3" marL="0" rtl="0" algn="l">
              <a:lnSpc>
                <a:spcPct val="100000"/>
              </a:lnSpc>
              <a:spcBef>
                <a:spcPts val="2300"/>
              </a:spcBef>
              <a:spcAft>
                <a:spcPts val="0"/>
              </a:spcAft>
              <a:buClr>
                <a:srgbClr val="353636"/>
              </a:buClr>
              <a:buSzPts val="4505"/>
              <a:buFont typeface="Avenir"/>
              <a:buNone/>
            </a:pPr>
            <a:r>
              <a:t/>
            </a:r>
            <a:endParaRPr sz="4505"/>
          </a:p>
          <a:p>
            <a:pPr indent="0" lvl="3" marL="0" rtl="0" algn="l">
              <a:lnSpc>
                <a:spcPct val="100000"/>
              </a:lnSpc>
              <a:spcBef>
                <a:spcPts val="2300"/>
              </a:spcBef>
              <a:spcAft>
                <a:spcPts val="0"/>
              </a:spcAft>
              <a:buClr>
                <a:srgbClr val="353636"/>
              </a:buClr>
              <a:buSzPts val="4500"/>
              <a:buFont typeface="Avenir"/>
              <a:buNone/>
            </a:pPr>
            <a:r>
              <a:rPr b="1" lang="en-US" sz="5000">
                <a:latin typeface="Avenir"/>
                <a:ea typeface="Avenir"/>
                <a:cs typeface="Avenir"/>
                <a:sym typeface="Avenir"/>
              </a:rPr>
              <a:t>Recommendation:</a:t>
            </a:r>
            <a:r>
              <a:rPr lang="en-US" sz="5000"/>
              <a:t> </a:t>
            </a:r>
            <a:r>
              <a:rPr lang="en-US" sz="4500"/>
              <a:t>at least one lead ministry personnel that is First Aid Certified</a:t>
            </a:r>
            <a:endParaRPr sz="4500"/>
          </a:p>
        </p:txBody>
      </p:sp>
      <p:sp>
        <p:nvSpPr>
          <p:cNvPr id="220" name="Google Shape;220;p4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HEALTH AND SAFETY GUIDELINES</a:t>
            </a:r>
            <a:endParaRPr b="1"/>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1"/>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 accidents, injuries, illnesses or indications of abuse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anything out of the ordinary</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 unintentional or accidental situation that could be misinterpreted or misconstrued</a:t>
            </a:r>
            <a:endParaRPr sz="5000"/>
          </a:p>
          <a:p>
            <a:pPr indent="-684466" lvl="0" marL="720341" rtl="0" algn="l">
              <a:lnSpc>
                <a:spcPct val="100000"/>
              </a:lnSpc>
              <a:spcBef>
                <a:spcPts val="2800"/>
              </a:spcBef>
              <a:spcAft>
                <a:spcPts val="0"/>
              </a:spcAft>
              <a:buSzPts val="5000"/>
              <a:buChar char="●"/>
            </a:pPr>
            <a:r>
              <a:rPr b="1" lang="en-US" sz="5000">
                <a:latin typeface="Avenir"/>
                <a:ea typeface="Avenir"/>
                <a:cs typeface="Avenir"/>
                <a:sym typeface="Avenir"/>
              </a:rPr>
              <a:t>Include: who, what, where, when, why and how</a:t>
            </a:r>
            <a:endParaRPr sz="5000"/>
          </a:p>
        </p:txBody>
      </p:sp>
      <p:sp>
        <p:nvSpPr>
          <p:cNvPr id="226" name="Google Shape;226;p4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INCIDENT REPORTS</a:t>
            </a:r>
            <a:endParaRPr b="1"/>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2"/>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Bullying is common in schools, clubs, teams, churches, and camps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Clearly state zero tolerance / anti-bullying rules</a:t>
            </a:r>
            <a:endParaRPr sz="5000"/>
          </a:p>
          <a:p>
            <a:pPr indent="-684466" lvl="0" marL="720341" rtl="0" algn="l">
              <a:lnSpc>
                <a:spcPct val="100000"/>
              </a:lnSpc>
              <a:spcBef>
                <a:spcPts val="2800"/>
              </a:spcBef>
              <a:spcAft>
                <a:spcPts val="0"/>
              </a:spcAft>
              <a:buSzPts val="5000"/>
              <a:buChar char="●"/>
            </a:pPr>
            <a:r>
              <a:rPr b="1" lang="en-US" sz="5000">
                <a:latin typeface="Avenir"/>
                <a:ea typeface="Avenir"/>
                <a:cs typeface="Avenir"/>
                <a:sym typeface="Avenir"/>
              </a:rPr>
              <a:t>All personnel must take action to prevent and stop bullying</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Complete incident reports and immediately notify your ministry lead, as well as both sets of parents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Caring for vulnerable people includes protecting them from harming one another</a:t>
            </a:r>
            <a:endParaRPr sz="5000"/>
          </a:p>
        </p:txBody>
      </p:sp>
      <p:sp>
        <p:nvSpPr>
          <p:cNvPr id="232" name="Google Shape;232;p4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600" u="none" cap="none" strike="noStrike">
                <a:solidFill>
                  <a:srgbClr val="FFFFFF"/>
                </a:solidFill>
              </a:rPr>
              <a:t>BULLYING OR HARASSMENT AMONG PEERS</a:t>
            </a:r>
            <a:endParaRPr b="1" sz="6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684467"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Any physical force or action that results, or could result, in injury</a:t>
            </a:r>
            <a:endParaRPr b="0" i="0" sz="5000" u="none" cap="none" strike="noStrike">
              <a:solidFill>
                <a:srgbClr val="353636"/>
              </a:solidFill>
              <a:latin typeface="Avenir"/>
              <a:ea typeface="Avenir"/>
              <a:cs typeface="Avenir"/>
              <a:sym typeface="Avenir"/>
            </a:endParaRPr>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Different than reasonable discipline</a:t>
            </a:r>
            <a:endParaRPr b="0" i="0" sz="5000" u="none" cap="none" strike="noStrike">
              <a:solidFill>
                <a:srgbClr val="353636"/>
              </a:solidFill>
              <a:latin typeface="Avenir"/>
              <a:ea typeface="Avenir"/>
              <a:cs typeface="Avenir"/>
              <a:sym typeface="Avenir"/>
            </a:endParaRPr>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ministry personnel are ever to engage in corporal punishment</a:t>
            </a:r>
            <a:endParaRPr sz="5000"/>
          </a:p>
        </p:txBody>
      </p:sp>
      <p:sp>
        <p:nvSpPr>
          <p:cNvPr id="74" name="Google Shape;74;p1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PHYSICAL ABUSE</a:t>
            </a:r>
            <a:endParaRPr b="1"/>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3"/>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Secure ministry lead approval</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Secure parent written permission</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Increase supervision (1:5 ratio)</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Separate lodgings according to gender</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Separate shower times for personnel and students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2 screened adults per room</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Host billeting families must be screened</a:t>
            </a:r>
            <a:endParaRPr sz="5000"/>
          </a:p>
        </p:txBody>
      </p:sp>
      <p:sp>
        <p:nvSpPr>
          <p:cNvPr id="238" name="Google Shape;238;p4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OFF-SITE TRIPS &amp; RETREATS</a:t>
            </a:r>
            <a:endParaRPr b="1"/>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4"/>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8779" lvl="0" marL="669917" rtl="0" algn="l">
              <a:lnSpc>
                <a:spcPct val="100000"/>
              </a:lnSpc>
              <a:spcBef>
                <a:spcPts val="0"/>
              </a:spcBef>
              <a:spcAft>
                <a:spcPts val="0"/>
              </a:spcAft>
              <a:buSzPts val="5000"/>
              <a:buChar char="●"/>
            </a:pPr>
            <a:r>
              <a:rPr lang="en-US" sz="5000"/>
              <a:t>Travel with minimum 2 screened staff</a:t>
            </a:r>
            <a:endParaRPr sz="5000"/>
          </a:p>
          <a:p>
            <a:pPr indent="-658779" lvl="0" marL="669917" rtl="0" algn="l">
              <a:lnSpc>
                <a:spcPct val="100000"/>
              </a:lnSpc>
              <a:spcBef>
                <a:spcPts val="2600"/>
              </a:spcBef>
              <a:spcAft>
                <a:spcPts val="0"/>
              </a:spcAft>
              <a:buSzPts val="5000"/>
              <a:buChar char="●"/>
            </a:pPr>
            <a:r>
              <a:rPr lang="en-US" sz="5000"/>
              <a:t>Use commercial vehicles when possible</a:t>
            </a:r>
            <a:endParaRPr sz="5000"/>
          </a:p>
          <a:p>
            <a:pPr indent="-658779" lvl="0" marL="669917" rtl="0" algn="l">
              <a:lnSpc>
                <a:spcPct val="100000"/>
              </a:lnSpc>
              <a:spcBef>
                <a:spcPts val="2600"/>
              </a:spcBef>
              <a:spcAft>
                <a:spcPts val="0"/>
              </a:spcAft>
              <a:buSzPts val="5000"/>
              <a:buChar char="●"/>
            </a:pPr>
            <a:r>
              <a:rPr lang="en-US" sz="5000"/>
              <a:t>Encourage parents to create carpool systems for dropping kids off and picking them up from programs</a:t>
            </a:r>
            <a:endParaRPr sz="5000"/>
          </a:p>
          <a:p>
            <a:pPr indent="-658779" lvl="0" marL="669917" rtl="0" algn="l">
              <a:lnSpc>
                <a:spcPct val="100000"/>
              </a:lnSpc>
              <a:spcBef>
                <a:spcPts val="2600"/>
              </a:spcBef>
              <a:spcAft>
                <a:spcPts val="0"/>
              </a:spcAft>
              <a:buSzPts val="5000"/>
              <a:buChar char="●"/>
            </a:pPr>
            <a:r>
              <a:rPr lang="en-US" sz="5000"/>
              <a:t>When using personal vehicles, demonstration of both a current license and insurance in place is required, as well as 5 years of good driving history</a:t>
            </a:r>
            <a:endParaRPr sz="5000"/>
          </a:p>
          <a:p>
            <a:pPr indent="-658779" lvl="0" marL="669917" rtl="0" algn="l">
              <a:lnSpc>
                <a:spcPct val="100000"/>
              </a:lnSpc>
              <a:spcBef>
                <a:spcPts val="2600"/>
              </a:spcBef>
              <a:spcAft>
                <a:spcPts val="0"/>
              </a:spcAft>
              <a:buSzPts val="5000"/>
              <a:buChar char="●"/>
            </a:pPr>
            <a:r>
              <a:rPr lang="en-US" sz="5000"/>
              <a:t>When isolation cannot be avoided, parents and ministry lead must both give permission with records kept permanently. Such occurrences should be extremely rare.</a:t>
            </a:r>
            <a:endParaRPr sz="5000"/>
          </a:p>
        </p:txBody>
      </p:sp>
      <p:sp>
        <p:nvSpPr>
          <p:cNvPr id="244" name="Google Shape;244;p4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TRANSPORTATION</a:t>
            </a:r>
            <a:endParaRPr b="1"/>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5"/>
          <p:cNvSpPr txBox="1"/>
          <p:nvPr>
            <p:ph idx="4294967295" type="body"/>
          </p:nvPr>
        </p:nvSpPr>
        <p:spPr>
          <a:xfrm>
            <a:off x="1599942" y="26818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lang="en-US" sz="5000"/>
              <a:t>Legal guardian</a:t>
            </a:r>
            <a:r>
              <a:rPr b="0" i="0" lang="en-US" sz="5000" u="none" cap="none" strike="noStrike">
                <a:solidFill>
                  <a:srgbClr val="353636"/>
                </a:solidFill>
                <a:latin typeface="Avenir"/>
                <a:ea typeface="Avenir"/>
                <a:cs typeface="Avenir"/>
                <a:sym typeface="Avenir"/>
              </a:rPr>
              <a:t> permission is required to electronically communicate with minors (collect on registration forms each year)</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Social media </a:t>
            </a:r>
            <a:r>
              <a:rPr lang="en-US" sz="5000">
                <a:solidFill>
                  <a:srgbClr val="353636"/>
                </a:solidFill>
                <a:latin typeface="Avenir"/>
                <a:ea typeface="Avenir"/>
                <a:cs typeface="Avenir"/>
                <a:sym typeface="Avenir"/>
              </a:rPr>
              <a:t>is best</a:t>
            </a:r>
            <a:r>
              <a:rPr b="0" i="0" lang="en-US" sz="5000" u="none" cap="none" strike="noStrike">
                <a:solidFill>
                  <a:srgbClr val="353636"/>
                </a:solidFill>
                <a:latin typeface="Avenir"/>
                <a:ea typeface="Avenir"/>
                <a:cs typeface="Avenir"/>
                <a:sym typeface="Avenir"/>
              </a:rPr>
              <a:t> used for communication of information, not the primary method of relationship building and support</a:t>
            </a:r>
            <a:r>
              <a:rPr lang="en-US" sz="5000">
                <a:solidFill>
                  <a:srgbClr val="353636"/>
                </a:solidFill>
                <a:latin typeface="Avenir"/>
                <a:ea typeface="Avenir"/>
                <a:cs typeface="Avenir"/>
                <a:sym typeface="Avenir"/>
              </a:rPr>
              <a:t>. </a:t>
            </a:r>
            <a:r>
              <a:rPr b="0" i="0" lang="en-US" sz="5000" u="none" cap="none" strike="noStrike">
                <a:solidFill>
                  <a:srgbClr val="353636"/>
                </a:solidFill>
                <a:latin typeface="Avenir"/>
                <a:ea typeface="Avenir"/>
                <a:cs typeface="Avenir"/>
                <a:sym typeface="Avenir"/>
              </a:rPr>
              <a:t>Stick to public pages and big group messages that include the program’s ministry personnel</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Avoid isolation by including </a:t>
            </a:r>
            <a:r>
              <a:rPr lang="en-US" sz="5000"/>
              <a:t>legal guardian</a:t>
            </a:r>
            <a:r>
              <a:rPr b="0" i="0" lang="en-US" sz="5000" u="none" cap="none" strike="noStrike">
                <a:solidFill>
                  <a:srgbClr val="353636"/>
                </a:solidFill>
                <a:latin typeface="Avenir"/>
                <a:ea typeface="Avenir"/>
                <a:cs typeface="Avenir"/>
                <a:sym typeface="Avenir"/>
              </a:rPr>
              <a:t> or other ministry personnel in </a:t>
            </a:r>
            <a:r>
              <a:rPr lang="en-US" sz="5000">
                <a:solidFill>
                  <a:srgbClr val="353636"/>
                </a:solidFill>
                <a:latin typeface="Avenir"/>
                <a:ea typeface="Avenir"/>
                <a:cs typeface="Avenir"/>
                <a:sym typeface="Avenir"/>
              </a:rPr>
              <a:t>private messages to youth between the ages of 13-17</a:t>
            </a:r>
            <a:endParaRPr sz="5000">
              <a:solidFill>
                <a:srgbClr val="353636"/>
              </a:solidFill>
              <a:latin typeface="Avenir"/>
              <a:ea typeface="Avenir"/>
              <a:cs typeface="Avenir"/>
              <a:sym typeface="Avenir"/>
            </a:endParaRPr>
          </a:p>
          <a:p>
            <a:pPr indent="-684466" lvl="0" marL="720341" rtl="0" algn="l">
              <a:lnSpc>
                <a:spcPct val="100000"/>
              </a:lnSpc>
              <a:spcBef>
                <a:spcPts val="2800"/>
              </a:spcBef>
              <a:spcAft>
                <a:spcPts val="0"/>
              </a:spcAft>
              <a:buClr>
                <a:srgbClr val="353636"/>
              </a:buClr>
              <a:buSzPts val="5000"/>
              <a:buFont typeface="Avenir"/>
              <a:buChar char="●"/>
            </a:pPr>
            <a:r>
              <a:rPr lang="en-US" sz="5000">
                <a:solidFill>
                  <a:srgbClr val="353636"/>
                </a:solidFill>
                <a:latin typeface="Avenir"/>
                <a:ea typeface="Avenir"/>
                <a:cs typeface="Avenir"/>
                <a:sym typeface="Avenir"/>
              </a:rPr>
              <a:t>Electronic communication with Children 12 and under is prohibited with the exception of copying parents on all messages as well as ministry lead or other personnel.</a:t>
            </a:r>
            <a:endParaRPr sz="5000">
              <a:solidFill>
                <a:srgbClr val="353636"/>
              </a:solidFill>
              <a:latin typeface="Avenir"/>
              <a:ea typeface="Avenir"/>
              <a:cs typeface="Avenir"/>
              <a:sym typeface="Avenir"/>
            </a:endParaRPr>
          </a:p>
        </p:txBody>
      </p:sp>
      <p:sp>
        <p:nvSpPr>
          <p:cNvPr id="250" name="Google Shape;250;p4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TECHNOLOGY</a:t>
            </a:r>
            <a:endParaRPr b="1"/>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6"/>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7"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All photos and videos should be taken by screened personnel</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photographs will be taken without prior written approval</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2800"/>
              </a:spcBef>
              <a:spcAft>
                <a:spcPts val="0"/>
              </a:spcAft>
              <a:buNone/>
            </a:pPr>
            <a:r>
              <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photographs will be posted online without written permission</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2800"/>
              </a:spcBef>
              <a:spcAft>
                <a:spcPts val="0"/>
              </a:spcAft>
              <a:buNone/>
            </a:pPr>
            <a:r>
              <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Never tag photos</a:t>
            </a:r>
            <a:endParaRPr sz="5000"/>
          </a:p>
        </p:txBody>
      </p:sp>
      <p:sp>
        <p:nvSpPr>
          <p:cNvPr id="256" name="Google Shape;256;p4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PHOTOGRAPHY &amp; VIDEOGRAPHY</a:t>
            </a:r>
            <a:endParaRPr b="1"/>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7"/>
          <p:cNvSpPr/>
          <p:nvPr/>
        </p:nvSpPr>
        <p:spPr>
          <a:xfrm>
            <a:off x="4377300" y="6018225"/>
            <a:ext cx="15536700" cy="2543400"/>
          </a:xfrm>
          <a:prstGeom prst="rect">
            <a:avLst/>
          </a:prstGeom>
          <a:solidFill>
            <a:srgbClr val="FDCB57"/>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47"/>
          <p:cNvSpPr txBox="1"/>
          <p:nvPr/>
        </p:nvSpPr>
        <p:spPr>
          <a:xfrm>
            <a:off x="4377300" y="6272475"/>
            <a:ext cx="15629400" cy="2339700"/>
          </a:xfrm>
          <a:prstGeom prst="rect">
            <a:avLst/>
          </a:prstGeom>
          <a:noFill/>
          <a:ln>
            <a:noFill/>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US" sz="17500">
                <a:solidFill>
                  <a:schemeClr val="lt1"/>
                </a:solidFill>
              </a:rPr>
              <a:t>THANK YOU!!</a:t>
            </a:r>
            <a:endParaRPr>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34368" lvl="0" marL="684324" rtl="0" algn="l">
              <a:lnSpc>
                <a:spcPct val="100000"/>
              </a:lnSpc>
              <a:spcBef>
                <a:spcPts val="0"/>
              </a:spcBef>
              <a:spcAft>
                <a:spcPts val="0"/>
              </a:spcAft>
              <a:buSzPts val="4500"/>
              <a:buChar char="●"/>
            </a:pPr>
            <a:r>
              <a:rPr lang="en-US" sz="4500"/>
              <a:t>Child sexual abuse occurs when a child is used for gratification of an adult or older child</a:t>
            </a:r>
            <a:endParaRPr sz="4500"/>
          </a:p>
          <a:p>
            <a:pPr indent="0" lvl="0" marL="720341" rtl="0" algn="l">
              <a:lnSpc>
                <a:spcPct val="100000"/>
              </a:lnSpc>
              <a:spcBef>
                <a:spcPts val="0"/>
              </a:spcBef>
              <a:spcAft>
                <a:spcPts val="0"/>
              </a:spcAft>
              <a:buNone/>
            </a:pPr>
            <a:r>
              <a:t/>
            </a:r>
            <a:endParaRPr sz="4500"/>
          </a:p>
          <a:p>
            <a:pPr indent="-666118" lvl="0" marL="684324" rtl="0" algn="l">
              <a:lnSpc>
                <a:spcPct val="100000"/>
              </a:lnSpc>
              <a:spcBef>
                <a:spcPts val="2600"/>
              </a:spcBef>
              <a:spcAft>
                <a:spcPts val="0"/>
              </a:spcAft>
              <a:buSzPts val="5000"/>
              <a:buChar char="●"/>
            </a:pPr>
            <a:r>
              <a:rPr b="1" lang="en-US" sz="5000">
                <a:latin typeface="Avenir"/>
                <a:ea typeface="Avenir"/>
                <a:cs typeface="Avenir"/>
                <a:sym typeface="Avenir"/>
              </a:rPr>
              <a:t>This includes:</a:t>
            </a:r>
            <a:endParaRPr sz="5000"/>
          </a:p>
          <a:p>
            <a:pPr indent="-608296" lvl="2" marL="1502802" rtl="0" algn="l">
              <a:lnSpc>
                <a:spcPct val="100000"/>
              </a:lnSpc>
              <a:spcBef>
                <a:spcPts val="2600"/>
              </a:spcBef>
              <a:spcAft>
                <a:spcPts val="0"/>
              </a:spcAft>
              <a:buSzPts val="4500"/>
              <a:buChar char="■"/>
            </a:pPr>
            <a:r>
              <a:rPr lang="en-US" sz="4500"/>
              <a:t>Sexual intercourse</a:t>
            </a:r>
            <a:endParaRPr sz="4500"/>
          </a:p>
          <a:p>
            <a:pPr indent="-608296" lvl="2" marL="1502802" rtl="0" algn="l">
              <a:lnSpc>
                <a:spcPct val="100000"/>
              </a:lnSpc>
              <a:spcBef>
                <a:spcPts val="2600"/>
              </a:spcBef>
              <a:spcAft>
                <a:spcPts val="0"/>
              </a:spcAft>
              <a:buSzPts val="4500"/>
              <a:buChar char="■"/>
            </a:pPr>
            <a:r>
              <a:rPr lang="en-US" sz="4500"/>
              <a:t>Indecent phone calls, emails, photos, etc. </a:t>
            </a:r>
            <a:endParaRPr sz="4500"/>
          </a:p>
          <a:p>
            <a:pPr indent="-608296" lvl="2" marL="1502802" rtl="0" algn="l">
              <a:lnSpc>
                <a:spcPct val="100000"/>
              </a:lnSpc>
              <a:spcBef>
                <a:spcPts val="2600"/>
              </a:spcBef>
              <a:spcAft>
                <a:spcPts val="0"/>
              </a:spcAft>
              <a:buSzPts val="4500"/>
              <a:buChar char="■"/>
            </a:pPr>
            <a:r>
              <a:rPr lang="en-US" sz="4500"/>
              <a:t>Fondling for sexual pleasure</a:t>
            </a:r>
            <a:endParaRPr sz="4500"/>
          </a:p>
          <a:p>
            <a:pPr indent="-608296" lvl="2" marL="1502802" rtl="0" algn="l">
              <a:lnSpc>
                <a:spcPct val="100000"/>
              </a:lnSpc>
              <a:spcBef>
                <a:spcPts val="2600"/>
              </a:spcBef>
              <a:spcAft>
                <a:spcPts val="0"/>
              </a:spcAft>
              <a:buSzPts val="4500"/>
              <a:buChar char="■"/>
            </a:pPr>
            <a:r>
              <a:rPr lang="en-US" sz="4500"/>
              <a:t>Exposing a child’s private areas</a:t>
            </a:r>
            <a:endParaRPr sz="4500"/>
          </a:p>
          <a:p>
            <a:pPr indent="-608296" lvl="2" marL="1502802" rtl="0" algn="l">
              <a:lnSpc>
                <a:spcPct val="100000"/>
              </a:lnSpc>
              <a:spcBef>
                <a:spcPts val="2600"/>
              </a:spcBef>
              <a:spcAft>
                <a:spcPts val="0"/>
              </a:spcAft>
              <a:buSzPts val="4500"/>
              <a:buChar char="■"/>
            </a:pPr>
            <a:r>
              <a:rPr lang="en-US" sz="4500"/>
              <a:t>Allowing a child to look at or perform in pornographic picture/videos, or engage in prostitution</a:t>
            </a:r>
            <a:endParaRPr sz="4500"/>
          </a:p>
        </p:txBody>
      </p:sp>
      <p:sp>
        <p:nvSpPr>
          <p:cNvPr id="80" name="Google Shape;80;p1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SEXUAL ABUSE</a:t>
            </a:r>
            <a:endParaRPr b="1" sz="8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2716" lvl="0" marL="720341" rtl="0" algn="l">
              <a:lnSpc>
                <a:spcPct val="100000"/>
              </a:lnSpc>
              <a:spcBef>
                <a:spcPts val="0"/>
              </a:spcBef>
              <a:spcAft>
                <a:spcPts val="0"/>
              </a:spcAft>
              <a:buSzPts val="4500"/>
              <a:buChar char="●"/>
            </a:pPr>
            <a:r>
              <a:rPr b="0" i="0" lang="en-US" sz="4500" u="none" cap="none" strike="noStrike">
                <a:solidFill>
                  <a:srgbClr val="353636"/>
                </a:solidFill>
                <a:latin typeface="Avenir"/>
                <a:ea typeface="Avenir"/>
                <a:cs typeface="Avenir"/>
                <a:sym typeface="Avenir"/>
              </a:rPr>
              <a:t>Pattern of behaviour that attacks an individual’s emotional development, sense of self-worth, dignity, and identity</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Includes failure by parent to provide the child with love, emotional support and guidance</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Children who are exposed to violence in their homes may suffer emotional harm</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Includes excessive, aggressive, or unreasonable demands that place expectations on someone beyond her/his capacity</a:t>
            </a:r>
            <a:endParaRPr sz="4500"/>
          </a:p>
        </p:txBody>
      </p:sp>
      <p:sp>
        <p:nvSpPr>
          <p:cNvPr id="86" name="Google Shape;86;p1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EMOTIONAL ABUSE</a:t>
            </a:r>
            <a:endParaRPr b="1" sz="8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2717" lvl="0" marL="720341" rtl="0" algn="l">
              <a:lnSpc>
                <a:spcPct val="100000"/>
              </a:lnSpc>
              <a:spcBef>
                <a:spcPts val="0"/>
              </a:spcBef>
              <a:spcAft>
                <a:spcPts val="0"/>
              </a:spcAft>
              <a:buSzPts val="4500"/>
              <a:buChar char="●"/>
            </a:pPr>
            <a:r>
              <a:rPr b="0" i="0" lang="en-US" sz="4500" u="none" cap="none" strike="noStrike">
                <a:solidFill>
                  <a:srgbClr val="353636"/>
                </a:solidFill>
                <a:latin typeface="Avenir"/>
                <a:ea typeface="Avenir"/>
                <a:cs typeface="Avenir"/>
                <a:sym typeface="Avenir"/>
              </a:rPr>
              <a:t>Neglect is the failure to meet the basic needs of food, clothing, shelter, sleep, medical attention, education and protection from harm. </a:t>
            </a:r>
            <a:endParaRPr b="0" i="0" sz="45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4500"/>
          </a:p>
          <a:p>
            <a:pPr indent="0" lvl="0" marL="0" rtl="0" algn="l">
              <a:lnSpc>
                <a:spcPct val="100000"/>
              </a:lnSpc>
              <a:spcBef>
                <a:spcPts val="2800"/>
              </a:spcBef>
              <a:spcAft>
                <a:spcPts val="0"/>
              </a:spcAft>
              <a:buClr>
                <a:srgbClr val="353636"/>
              </a:buClr>
              <a:buSzPts val="5300"/>
              <a:buFont typeface="Avenir"/>
              <a:buNone/>
            </a:pPr>
            <a:r>
              <a:rPr b="1" lang="en-US" sz="5000"/>
              <a:t>This can occur when [caregivers]:</a:t>
            </a:r>
            <a:endParaRPr b="1" sz="50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Do not know about appropriate care </a:t>
            </a:r>
            <a:endParaRPr sz="45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Cannot adequately supervise</a:t>
            </a:r>
            <a:endParaRPr sz="45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Are unable to plan ahead</a:t>
            </a:r>
            <a:endParaRPr sz="4500"/>
          </a:p>
        </p:txBody>
      </p:sp>
      <p:sp>
        <p:nvSpPr>
          <p:cNvPr id="92" name="Google Shape;92;p1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NEGLECT</a:t>
            </a:r>
            <a:endParaRPr b="1" sz="8000"/>
          </a:p>
        </p:txBody>
      </p:sp>
      <p:sp>
        <p:nvSpPr>
          <p:cNvPr id="93" name="Google Shape;93;p19"/>
          <p:cNvSpPr txBox="1"/>
          <p:nvPr/>
        </p:nvSpPr>
        <p:spPr>
          <a:xfrm>
            <a:off x="11416260" y="11646261"/>
            <a:ext cx="11634254" cy="997056"/>
          </a:xfrm>
          <a:prstGeom prst="rect">
            <a:avLst/>
          </a:prstGeom>
          <a:noFill/>
          <a:ln>
            <a:noFill/>
          </a:ln>
        </p:spPr>
        <p:txBody>
          <a:bodyPr anchorCtr="0" anchor="t" bIns="50800" lIns="50800" spcFirstLastPara="1" rIns="50800" wrap="square" tIns="50800">
            <a:noAutofit/>
          </a:bodyPr>
          <a:lstStyle/>
          <a:p>
            <a:pPr indent="0" lvl="0" marL="0" marR="0" rtl="0" algn="l">
              <a:lnSpc>
                <a:spcPct val="100000"/>
              </a:lnSpc>
              <a:spcBef>
                <a:spcPts val="0"/>
              </a:spcBef>
              <a:spcAft>
                <a:spcPts val="0"/>
              </a:spcAft>
              <a:buClr>
                <a:srgbClr val="353636"/>
              </a:buClr>
              <a:buSzPts val="3816"/>
              <a:buFont typeface="Avenir"/>
              <a:buNone/>
            </a:pPr>
            <a:r>
              <a:rPr b="0" i="1" lang="en-US" sz="3816" u="none" cap="none" strike="noStrike">
                <a:solidFill>
                  <a:srgbClr val="353636"/>
                </a:solidFill>
                <a:latin typeface="Avenir"/>
                <a:ea typeface="Avenir"/>
                <a:cs typeface="Avenir"/>
                <a:sym typeface="Avenir"/>
              </a:rPr>
              <a:t>- Positive Parenting, Children’s Aid &amp; Society, 2006</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We believe the gospel of Jesus Christ and affirm the importance of Christian evangelism.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However, we do not believe this justifies any means to fulfill that end.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280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Hence, we disavow the use of any techniques that bypass a person’s critical faculties, take advantage of weaknesses, limits the capacity of, or disrespects an individual’s freedom to choose.</a:t>
            </a:r>
            <a:endParaRPr sz="5000"/>
          </a:p>
        </p:txBody>
      </p:sp>
      <p:sp>
        <p:nvSpPr>
          <p:cNvPr id="99" name="Google Shape;99;p2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SPIRITUAL</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1001456" lvl="0" marL="1020506" rtl="0" algn="l">
              <a:lnSpc>
                <a:spcPct val="100000"/>
              </a:lnSpc>
              <a:spcBef>
                <a:spcPts val="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Customized written policy</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Definition of abuse</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Screening volunteers and staff</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Train volunteers and staff</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Modify the premises</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Organizational procedures including permanent documentation of information</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Reporting and response protocol</a:t>
            </a:r>
            <a:endParaRPr sz="5000"/>
          </a:p>
        </p:txBody>
      </p:sp>
      <p:sp>
        <p:nvSpPr>
          <p:cNvPr id="105" name="Google Shape;105;p2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STANDARD OF PROTECTION &amp; PREVENTION</a:t>
            </a:r>
            <a:endParaRPr b="1" sz="6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When risk increases, supervision should also increase</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as isolation increases</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as accountability and adherence to policy decreases</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when there is an imbalance of power or influence</a:t>
            </a:r>
            <a:endParaRPr sz="5000"/>
          </a:p>
          <a:p>
            <a:pPr indent="-681974" lvl="0" marL="717849" rtl="0" algn="l">
              <a:lnSpc>
                <a:spcPct val="100000"/>
              </a:lnSpc>
              <a:spcBef>
                <a:spcPts val="2800"/>
              </a:spcBef>
              <a:spcAft>
                <a:spcPts val="0"/>
              </a:spcAft>
              <a:buSzPts val="5000"/>
              <a:buChar char="●"/>
            </a:pPr>
            <a:r>
              <a:rPr b="1" lang="en-US" sz="5000">
                <a:latin typeface="Avenir"/>
                <a:ea typeface="Avenir"/>
                <a:cs typeface="Avenir"/>
                <a:sym typeface="Avenir"/>
              </a:rPr>
              <a:t>Key to demonstrating due diligence in care is through retaining documentation</a:t>
            </a:r>
            <a:endParaRPr sz="5000"/>
          </a:p>
        </p:txBody>
      </p:sp>
      <p:sp>
        <p:nvSpPr>
          <p:cNvPr id="111" name="Google Shape;111;p2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GENERAL GUIDELINES FOR REDUCING THE RISK</a:t>
            </a:r>
            <a:endParaRPr b="1" sz="6000"/>
          </a:p>
        </p:txBody>
      </p:sp>
    </p:spTree>
  </p:cSld>
  <p:clrMapOvr>
    <a:masterClrMapping/>
  </p:clrMapOvr>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